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62" r:id="rId3"/>
    <p:sldId id="263" r:id="rId4"/>
    <p:sldId id="264" r:id="rId5"/>
    <p:sldId id="269" r:id="rId6"/>
    <p:sldId id="265" r:id="rId7"/>
    <p:sldId id="268" r:id="rId8"/>
    <p:sldId id="274" r:id="rId9"/>
    <p:sldId id="273" r:id="rId10"/>
    <p:sldId id="276" r:id="rId11"/>
    <p:sldId id="277" r:id="rId12"/>
    <p:sldId id="281" r:id="rId13"/>
    <p:sldId id="311" r:id="rId14"/>
    <p:sldId id="301" r:id="rId15"/>
    <p:sldId id="302" r:id="rId16"/>
    <p:sldId id="303" r:id="rId17"/>
    <p:sldId id="304" r:id="rId18"/>
    <p:sldId id="305" r:id="rId19"/>
    <p:sldId id="306" r:id="rId20"/>
    <p:sldId id="307" r:id="rId21"/>
    <p:sldId id="308" r:id="rId22"/>
    <p:sldId id="309" r:id="rId23"/>
    <p:sldId id="310" r:id="rId24"/>
    <p:sldId id="297" r:id="rId25"/>
    <p:sldId id="298" r:id="rId26"/>
    <p:sldId id="299" r:id="rId27"/>
    <p:sldId id="300" r:id="rId28"/>
    <p:sldId id="312" r:id="rId29"/>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Europa-Bold" panose="02000000000000000000" charset="0"/>
      <p:bold r:id="rId34"/>
      <p:italic r:id="rId35"/>
      <p:boldItalic r:id="rId36"/>
    </p:embeddedFont>
    <p:embeddedFont>
      <p:font typeface="Europa-Light" panose="02000000000000000000" charset="0"/>
      <p:regular r:id="rId37"/>
      <p:italic r:id="rId38"/>
    </p:embeddedFont>
    <p:embeddedFont>
      <p:font typeface="Europa-Regular" panose="02000000000000000000"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191"/>
    <a:srgbClr val="FFA946"/>
    <a:srgbClr val="FF7E79"/>
    <a:srgbClr val="FBAAA0"/>
    <a:srgbClr val="F6DDC1"/>
    <a:srgbClr val="065891"/>
    <a:srgbClr val="67CDF0"/>
    <a:srgbClr val="69CEF0"/>
    <a:srgbClr val="D800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40"/>
    <p:restoredTop sz="95511"/>
  </p:normalViewPr>
  <p:slideViewPr>
    <p:cSldViewPr snapToGrid="0" snapToObjects="1">
      <p:cViewPr varScale="1">
        <p:scale>
          <a:sx n="80" d="100"/>
          <a:sy n="80" d="100"/>
        </p:scale>
        <p:origin x="4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1">
                    <a:lumMod val="85000"/>
                  </a:schemeClr>
                </a:solidFill>
                <a:latin typeface="+mn-lt"/>
                <a:ea typeface="+mn-ea"/>
                <a:cs typeface="+mn-cs"/>
              </a:defRPr>
            </a:pPr>
            <a:r>
              <a:rPr lang="en-US"/>
              <a:t>MARKET VALUE RENT PER SQM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bg1">
                  <a:lumMod val="85000"/>
                </a:schemeClr>
              </a:solidFill>
              <a:latin typeface="+mn-lt"/>
              <a:ea typeface="+mn-ea"/>
              <a:cs typeface="+mn-cs"/>
            </a:defRPr>
          </a:pPr>
          <a:endParaRPr lang="zh-TW"/>
        </a:p>
      </c:txPr>
    </c:title>
    <c:autoTitleDeleted val="0"/>
    <c:plotArea>
      <c:layout/>
      <c:pieChart>
        <c:varyColors val="1"/>
        <c:ser>
          <c:idx val="0"/>
          <c:order val="0"/>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1-6C7A-7345-9050-50DFAEC1A4C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6C7A-7345-9050-50DFAEC1A4C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5-6C7A-7345-9050-50DFAEC1A4C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6C7A-7345-9050-50DFAEC1A4C5}"/>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9-6C7A-7345-9050-50DFAEC1A4C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multiLvlStrRef>
              <c:f>'TGI present'!$A$27:$D$31</c:f>
              <c:multiLvlStrCache>
                <c:ptCount val="5"/>
                <c:lvl>
                  <c:pt idx="0">
                    <c:v>sqm</c:v>
                  </c:pt>
                  <c:pt idx="1">
                    <c:v>sqm</c:v>
                  </c:pt>
                  <c:pt idx="2">
                    <c:v>sqm</c:v>
                  </c:pt>
                  <c:pt idx="3">
                    <c:v>sqm</c:v>
                  </c:pt>
                  <c:pt idx="4">
                    <c:v>sqm</c:v>
                  </c:pt>
                </c:lvl>
                <c:lvl>
                  <c:pt idx="0">
                    <c:v>2,500</c:v>
                  </c:pt>
                  <c:pt idx="1">
                    <c:v>60,000</c:v>
                  </c:pt>
                  <c:pt idx="2">
                    <c:v>4,000</c:v>
                  </c:pt>
                  <c:pt idx="3">
                    <c:v>40,000</c:v>
                  </c:pt>
                  <c:pt idx="4">
                    <c:v>2,500</c:v>
                  </c:pt>
                </c:lvl>
                <c:lvl>
                  <c:pt idx="0">
                    <c:v>Office</c:v>
                  </c:pt>
                  <c:pt idx="1">
                    <c:v>Warehouse including Firewall</c:v>
                  </c:pt>
                  <c:pt idx="2">
                    <c:v>Mezzanine (10 m depth)</c:v>
                  </c:pt>
                  <c:pt idx="3">
                    <c:v>Exhibition Hall</c:v>
                  </c:pt>
                  <c:pt idx="4">
                    <c:v>Exhibition Showroom</c:v>
                  </c:pt>
                </c:lvl>
              </c:multiLvlStrCache>
            </c:multiLvlStrRef>
          </c:cat>
          <c:val>
            <c:numRef>
              <c:f>'TGI present'!$E$27:$E$31</c:f>
              <c:numCache>
                <c:formatCode>_-[$€-2]\ * #,##0.00_-;\-[$€-2]\ * #,##0.00_-;_-[$€-2]\ * "-"??_-;_-@_-</c:formatCode>
                <c:ptCount val="5"/>
                <c:pt idx="0">
                  <c:v>130</c:v>
                </c:pt>
                <c:pt idx="1">
                  <c:v>54</c:v>
                </c:pt>
                <c:pt idx="2">
                  <c:v>30</c:v>
                </c:pt>
                <c:pt idx="3">
                  <c:v>54</c:v>
                </c:pt>
                <c:pt idx="4">
                  <c:v>130</c:v>
                </c:pt>
              </c:numCache>
            </c:numRef>
          </c:val>
          <c:extLst>
            <c:ext xmlns:c16="http://schemas.microsoft.com/office/drawing/2014/chart" uri="{C3380CC4-5D6E-409C-BE32-E72D297353CC}">
              <c16:uniqueId val="{0000000A-6C7A-7345-9050-50DFAEC1A4C5}"/>
            </c:ext>
          </c:extLst>
        </c:ser>
        <c:ser>
          <c:idx val="1"/>
          <c:order val="1"/>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C-6C7A-7345-9050-50DFAEC1A4C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E-6C7A-7345-9050-50DFAEC1A4C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0-6C7A-7345-9050-50DFAEC1A4C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2-6C7A-7345-9050-50DFAEC1A4C5}"/>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4-6C7A-7345-9050-50DFAEC1A4C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multiLvlStrRef>
              <c:f>'TGI present'!$A$27:$D$31</c:f>
              <c:multiLvlStrCache>
                <c:ptCount val="5"/>
                <c:lvl>
                  <c:pt idx="0">
                    <c:v>sqm</c:v>
                  </c:pt>
                  <c:pt idx="1">
                    <c:v>sqm</c:v>
                  </c:pt>
                  <c:pt idx="2">
                    <c:v>sqm</c:v>
                  </c:pt>
                  <c:pt idx="3">
                    <c:v>sqm</c:v>
                  </c:pt>
                  <c:pt idx="4">
                    <c:v>sqm</c:v>
                  </c:pt>
                </c:lvl>
                <c:lvl>
                  <c:pt idx="0">
                    <c:v>2,500</c:v>
                  </c:pt>
                  <c:pt idx="1">
                    <c:v>60,000</c:v>
                  </c:pt>
                  <c:pt idx="2">
                    <c:v>4,000</c:v>
                  </c:pt>
                  <c:pt idx="3">
                    <c:v>40,000</c:v>
                  </c:pt>
                  <c:pt idx="4">
                    <c:v>2,500</c:v>
                  </c:pt>
                </c:lvl>
                <c:lvl>
                  <c:pt idx="0">
                    <c:v>Office</c:v>
                  </c:pt>
                  <c:pt idx="1">
                    <c:v>Warehouse including Firewall</c:v>
                  </c:pt>
                  <c:pt idx="2">
                    <c:v>Mezzanine (10 m depth)</c:v>
                  </c:pt>
                  <c:pt idx="3">
                    <c:v>Exhibition Hall</c:v>
                  </c:pt>
                  <c:pt idx="4">
                    <c:v>Exhibition Showroom</c:v>
                  </c:pt>
                </c:lvl>
              </c:multiLvlStrCache>
            </c:multiLvlStrRef>
          </c:cat>
          <c:val>
            <c:numRef>
              <c:f>'TGI present'!$F$27:$F$31</c:f>
              <c:numCache>
                <c:formatCode>General</c:formatCode>
                <c:ptCount val="5"/>
              </c:numCache>
            </c:numRef>
          </c:val>
          <c:extLst>
            <c:ext xmlns:c16="http://schemas.microsoft.com/office/drawing/2014/chart" uri="{C3380CC4-5D6E-409C-BE32-E72D297353CC}">
              <c16:uniqueId val="{00000015-6C7A-7345-9050-50DFAEC1A4C5}"/>
            </c:ext>
          </c:extLst>
        </c:ser>
        <c:ser>
          <c:idx val="2"/>
          <c:order val="2"/>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17-6C7A-7345-9050-50DFAEC1A4C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19-6C7A-7345-9050-50DFAEC1A4C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B-6C7A-7345-9050-50DFAEC1A4C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D-6C7A-7345-9050-50DFAEC1A4C5}"/>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F-6C7A-7345-9050-50DFAEC1A4C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multiLvlStrRef>
              <c:f>'TGI present'!$A$27:$D$31</c:f>
              <c:multiLvlStrCache>
                <c:ptCount val="5"/>
                <c:lvl>
                  <c:pt idx="0">
                    <c:v>sqm</c:v>
                  </c:pt>
                  <c:pt idx="1">
                    <c:v>sqm</c:v>
                  </c:pt>
                  <c:pt idx="2">
                    <c:v>sqm</c:v>
                  </c:pt>
                  <c:pt idx="3">
                    <c:v>sqm</c:v>
                  </c:pt>
                  <c:pt idx="4">
                    <c:v>sqm</c:v>
                  </c:pt>
                </c:lvl>
                <c:lvl>
                  <c:pt idx="0">
                    <c:v>2,500</c:v>
                  </c:pt>
                  <c:pt idx="1">
                    <c:v>60,000</c:v>
                  </c:pt>
                  <c:pt idx="2">
                    <c:v>4,000</c:v>
                  </c:pt>
                  <c:pt idx="3">
                    <c:v>40,000</c:v>
                  </c:pt>
                  <c:pt idx="4">
                    <c:v>2,500</c:v>
                  </c:pt>
                </c:lvl>
                <c:lvl>
                  <c:pt idx="0">
                    <c:v>Office</c:v>
                  </c:pt>
                  <c:pt idx="1">
                    <c:v>Warehouse including Firewall</c:v>
                  </c:pt>
                  <c:pt idx="2">
                    <c:v>Mezzanine (10 m depth)</c:v>
                  </c:pt>
                  <c:pt idx="3">
                    <c:v>Exhibition Hall</c:v>
                  </c:pt>
                  <c:pt idx="4">
                    <c:v>Exhibition Showroom</c:v>
                  </c:pt>
                </c:lvl>
              </c:multiLvlStrCache>
            </c:multiLvlStrRef>
          </c:cat>
          <c:val>
            <c:numRef>
              <c:f>'TGI present'!$G$27:$G$31</c:f>
              <c:numCache>
                <c:formatCode>_-[$€-2]\ * #,##0.00_-;\-[$€-2]\ * #,##0.00_-;_-[$€-2]\ * "-"??_-;_-@_-</c:formatCode>
                <c:ptCount val="5"/>
                <c:pt idx="0">
                  <c:v>325000</c:v>
                </c:pt>
                <c:pt idx="1">
                  <c:v>3240000</c:v>
                </c:pt>
                <c:pt idx="2">
                  <c:v>120000</c:v>
                </c:pt>
                <c:pt idx="3">
                  <c:v>2160000</c:v>
                </c:pt>
                <c:pt idx="4">
                  <c:v>325000</c:v>
                </c:pt>
              </c:numCache>
            </c:numRef>
          </c:val>
          <c:extLst>
            <c:ext xmlns:c16="http://schemas.microsoft.com/office/drawing/2014/chart" uri="{C3380CC4-5D6E-409C-BE32-E72D297353CC}">
              <c16:uniqueId val="{00000020-6C7A-7345-9050-50DFAEC1A4C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lumMod val="85000"/>
            </a:schemeClr>
          </a:solidFill>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7F2A-AE4D-F149-99D4-BC3F8394D3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F7D404-7810-CE40-BCF2-2A7AA2DA46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0AE477-E996-D440-AC46-1F5C1C41A2EA}"/>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5" name="Footer Placeholder 4">
            <a:extLst>
              <a:ext uri="{FF2B5EF4-FFF2-40B4-BE49-F238E27FC236}">
                <a16:creationId xmlns:a16="http://schemas.microsoft.com/office/drawing/2014/main" id="{692B6BD1-2F56-8740-AC83-F21F9EBB0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C971B-2FC4-D64F-AEB1-6E9F1F3D92B7}"/>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87366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3458-C3FF-3D44-93F1-649657A81F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3A3F98-D01F-0C4E-9A8A-3DA05C446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4B1AF3-5FA6-104E-A24A-DC297F93D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22373A-AE74-8646-9CED-3A80384E7424}"/>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6" name="Footer Placeholder 5">
            <a:extLst>
              <a:ext uri="{FF2B5EF4-FFF2-40B4-BE49-F238E27FC236}">
                <a16:creationId xmlns:a16="http://schemas.microsoft.com/office/drawing/2014/main" id="{5A537668-5996-7843-98AF-F9B30D455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2B057-0270-8F49-BE86-7C4580FE05BB}"/>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368888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92A7-FA6B-434E-A68E-EF22D910C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4B1B73-7B12-EC4C-A16C-B7D3A8B0D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829CB-38CF-044E-8EE7-C027ACD5D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FD2610-2263-E04C-B1D9-792B2E53EC89}"/>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6" name="Footer Placeholder 5">
            <a:extLst>
              <a:ext uri="{FF2B5EF4-FFF2-40B4-BE49-F238E27FC236}">
                <a16:creationId xmlns:a16="http://schemas.microsoft.com/office/drawing/2014/main" id="{2FF75C77-6697-B643-AF24-51D7E7500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855EC-51B0-F547-B703-76A50E23987D}"/>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4019835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30F7-986C-F04B-918A-90B93A5C38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112030-E90F-3048-A4DA-E78C62D7759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24C9B-8E8B-924D-A6FC-EF84666D41A1}"/>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5" name="Footer Placeholder 4">
            <a:extLst>
              <a:ext uri="{FF2B5EF4-FFF2-40B4-BE49-F238E27FC236}">
                <a16:creationId xmlns:a16="http://schemas.microsoft.com/office/drawing/2014/main" id="{9E952B39-F2EF-5C4F-BE21-4221CA2BE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0B22F-A1DA-8C4F-A123-979723F0D904}"/>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144283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DBAEAE-3377-9043-811B-928F5C7C15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99658-662B-9247-B66B-8367CDC131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4227D-23C3-0F4E-A37C-C2C6DBEA1E74}"/>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5" name="Footer Placeholder 4">
            <a:extLst>
              <a:ext uri="{FF2B5EF4-FFF2-40B4-BE49-F238E27FC236}">
                <a16:creationId xmlns:a16="http://schemas.microsoft.com/office/drawing/2014/main" id="{8FB172A1-B4C4-2F4C-B2DB-1E51695BB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1E6F8-8757-544F-8FB4-A67AE6A38792}"/>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256063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C831E-B3BB-0C41-9430-4A6F8DA1417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283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72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3A82-0F15-8349-ACAB-C2DB5323D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F1A523-85D3-C946-A53D-1C54677593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26FDB-2CCD-C948-AA1E-EAEE887648F6}"/>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5" name="Footer Placeholder 4">
            <a:extLst>
              <a:ext uri="{FF2B5EF4-FFF2-40B4-BE49-F238E27FC236}">
                <a16:creationId xmlns:a16="http://schemas.microsoft.com/office/drawing/2014/main" id="{69DE38CB-E4BE-8B4A-A9D2-41310C721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81100-58EA-EB41-838A-7BEA966B779B}"/>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1146966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22B2-6CD4-2548-9C05-27D20B168E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C51504-17A7-684C-9A3B-B23CBE79B5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684C6B-0A00-E540-A224-28C980120A10}"/>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5" name="Footer Placeholder 4">
            <a:extLst>
              <a:ext uri="{FF2B5EF4-FFF2-40B4-BE49-F238E27FC236}">
                <a16:creationId xmlns:a16="http://schemas.microsoft.com/office/drawing/2014/main" id="{009216CE-F5A6-DC45-8601-92CBA0D2A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C02CB-2EB9-F146-B183-27DA02FCDA51}"/>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380881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6010-5200-E647-8B31-6099BA74F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E07EF-A1EB-EB42-9F66-F1FDFCF290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FA16B0-E2ED-C040-9956-D14D3C0264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8FB2C-BC4B-7244-B1AE-4E109B44857B}"/>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6" name="Footer Placeholder 5">
            <a:extLst>
              <a:ext uri="{FF2B5EF4-FFF2-40B4-BE49-F238E27FC236}">
                <a16:creationId xmlns:a16="http://schemas.microsoft.com/office/drawing/2014/main" id="{84A868CF-09E0-EE40-975F-4CC47A332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25B82-4A24-7545-82CE-F8FA84D4D21D}"/>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327993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1960-E2A4-7842-8C91-A2FEB0C24F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B10174-B5D5-774B-9675-163C297B22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D52F4-3DF9-234F-9647-DC9809760E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61FBB-09DF-1542-AF29-078AFF70C3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A05A89-F050-D24B-88EE-FE11AADE13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B595A7-5F0B-E741-A14F-129EAA7BF2D2}"/>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8" name="Footer Placeholder 7">
            <a:extLst>
              <a:ext uri="{FF2B5EF4-FFF2-40B4-BE49-F238E27FC236}">
                <a16:creationId xmlns:a16="http://schemas.microsoft.com/office/drawing/2014/main" id="{138728C4-BB28-B147-86C4-EEBA9DE845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6A4E8-A38D-A24F-902D-12690784E1EF}"/>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204428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C962-34D1-7641-A09F-6868BDE41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2068B-AD6C-B548-B7CF-39080482E818}"/>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4" name="Footer Placeholder 3">
            <a:extLst>
              <a:ext uri="{FF2B5EF4-FFF2-40B4-BE49-F238E27FC236}">
                <a16:creationId xmlns:a16="http://schemas.microsoft.com/office/drawing/2014/main" id="{2D36D3AB-BB45-BE47-80CB-FC79EA206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63E88-A1E7-8D49-9942-FAE85791AC3F}"/>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4275908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BB5F-A01E-2C4B-A1C1-73997B74CE0E}"/>
              </a:ext>
            </a:extLst>
          </p:cNvPr>
          <p:cNvSpPr>
            <a:spLocks noGrp="1"/>
          </p:cNvSpPr>
          <p:nvPr>
            <p:ph type="dt" sz="half" idx="10"/>
          </p:nvPr>
        </p:nvSpPr>
        <p:spPr/>
        <p:txBody>
          <a:bodyPr/>
          <a:lstStyle/>
          <a:p>
            <a:fld id="{A6DECDE8-97B1-8B4F-9A2B-B82A33760F98}" type="datetimeFigureOut">
              <a:rPr lang="en-US" smtClean="0"/>
              <a:t>6/19/2019</a:t>
            </a:fld>
            <a:endParaRPr lang="en-US"/>
          </a:p>
        </p:txBody>
      </p:sp>
      <p:sp>
        <p:nvSpPr>
          <p:cNvPr id="3" name="Footer Placeholder 2">
            <a:extLst>
              <a:ext uri="{FF2B5EF4-FFF2-40B4-BE49-F238E27FC236}">
                <a16:creationId xmlns:a16="http://schemas.microsoft.com/office/drawing/2014/main" id="{6B202C3C-92F2-4A4E-870D-1CA59E8B74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F7CDAF-B6A7-F743-BB4A-C47BF6F718AA}"/>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4112011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7EDE0-EC6A-4B4A-A6C2-A8E533CBD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E5B4888-0303-B84B-93CD-482854330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C443DD-1B31-6B48-8D2D-52358ECA3F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Europa-Regular" panose="02000000000000000000" pitchFamily="2" charset="77"/>
              </a:defRPr>
            </a:lvl1pPr>
          </a:lstStyle>
          <a:p>
            <a:fld id="{A6DECDE8-97B1-8B4F-9A2B-B82A33760F98}" type="datetimeFigureOut">
              <a:rPr lang="en-US" smtClean="0"/>
              <a:pPr/>
              <a:t>6/19/2019</a:t>
            </a:fld>
            <a:endParaRPr lang="en-US" dirty="0"/>
          </a:p>
        </p:txBody>
      </p:sp>
      <p:sp>
        <p:nvSpPr>
          <p:cNvPr id="5" name="Footer Placeholder 4">
            <a:extLst>
              <a:ext uri="{FF2B5EF4-FFF2-40B4-BE49-F238E27FC236}">
                <a16:creationId xmlns:a16="http://schemas.microsoft.com/office/drawing/2014/main" id="{91C85E56-5DF3-1640-9827-8DAFBF282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Europa-Regular" panose="02000000000000000000" pitchFamily="2" charset="77"/>
              </a:defRPr>
            </a:lvl1pPr>
          </a:lstStyle>
          <a:p>
            <a:endParaRPr lang="en-US" dirty="0"/>
          </a:p>
        </p:txBody>
      </p:sp>
      <p:sp>
        <p:nvSpPr>
          <p:cNvPr id="6" name="Slide Number Placeholder 5">
            <a:extLst>
              <a:ext uri="{FF2B5EF4-FFF2-40B4-BE49-F238E27FC236}">
                <a16:creationId xmlns:a16="http://schemas.microsoft.com/office/drawing/2014/main" id="{AA6AE9D8-FC79-494B-948F-C43036D4A8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Europa-Regular" panose="02000000000000000000" pitchFamily="2" charset="77"/>
              </a:defRPr>
            </a:lvl1pPr>
          </a:lstStyle>
          <a:p>
            <a:fld id="{C449FF9C-7A51-1545-9BD7-3A4D26B93951}" type="slidenum">
              <a:rPr lang="en-US" smtClean="0"/>
              <a:pPr/>
              <a:t>‹#›</a:t>
            </a:fld>
            <a:endParaRPr lang="en-US" dirty="0"/>
          </a:p>
        </p:txBody>
      </p:sp>
    </p:spTree>
    <p:extLst>
      <p:ext uri="{BB962C8B-B14F-4D97-AF65-F5344CB8AC3E}">
        <p14:creationId xmlns:p14="http://schemas.microsoft.com/office/powerpoint/2010/main" val="69570939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0" i="0" kern="1200">
          <a:solidFill>
            <a:schemeClr val="tx1"/>
          </a:solidFill>
          <a:latin typeface="Europa-Light"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Europa-Regular"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Europa-Regular"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Europa-Regular"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Europa-Regular"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Europa-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1.png"/><Relationship Id="rId5" Type="http://schemas.microsoft.com/office/2007/relationships/hdphoto" Target="../media/hdphoto9.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0.wdp"/><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1.png"/><Relationship Id="rId5" Type="http://schemas.microsoft.com/office/2007/relationships/hdphoto" Target="../media/hdphoto11.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5.wmf"/></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7.wmf"/></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59.wmf"/></Relationships>
</file>

<file path=ppt/slides/_rels/slide1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jpe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1.jp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emf"/></Relationships>
</file>

<file path=ppt/slides/_rels/slide27.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microsoft.com/office/2007/relationships/hdphoto" Target="../media/hdphoto2.wdp"/><Relationship Id="rId7" Type="http://schemas.openxmlformats.org/officeDocument/2006/relationships/image" Target="../media/image9.jpeg"/><Relationship Id="rId12"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jpeg"/><Relationship Id="rId10" Type="http://schemas.microsoft.com/office/2007/relationships/hdphoto" Target="../media/hdphoto3.wdp"/><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12" Type="http://schemas.microsoft.com/office/2007/relationships/hdphoto" Target="../media/hdphoto6.wdp"/><Relationship Id="rId17" Type="http://schemas.openxmlformats.org/officeDocument/2006/relationships/image" Target="../media/image24.png"/><Relationship Id="rId2" Type="http://schemas.openxmlformats.org/officeDocument/2006/relationships/image" Target="../media/image13.png"/><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22.png"/><Relationship Id="rId10" Type="http://schemas.microsoft.com/office/2007/relationships/hdphoto" Target="../media/hdphoto5.wdp"/><Relationship Id="rId4" Type="http://schemas.openxmlformats.org/officeDocument/2006/relationships/image" Target="../media/image15.png"/><Relationship Id="rId9" Type="http://schemas.openxmlformats.org/officeDocument/2006/relationships/image" Target="../media/image12.png"/><Relationship Id="rId14" Type="http://schemas.openxmlformats.org/officeDocument/2006/relationships/image" Target="../media/image21.wmf"/></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png"/><Relationship Id="rId3" Type="http://schemas.microsoft.com/office/2007/relationships/hdphoto" Target="../media/hdphoto7.wdp"/><Relationship Id="rId7" Type="http://schemas.openxmlformats.org/officeDocument/2006/relationships/image" Target="../media/image26.png"/><Relationship Id="rId12" Type="http://schemas.openxmlformats.org/officeDocument/2006/relationships/image" Target="cid:588b04a8-a59f-b5cf-d359-db090f078379@yahoo.com"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0.gif"/><Relationship Id="rId5" Type="http://schemas.microsoft.com/office/2007/relationships/hdphoto" Target="../media/hdphoto8.wdp"/><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571E32-C85B-454F-8173-20FE21FF57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9" name="Rectangle 8">
            <a:extLst>
              <a:ext uri="{FF2B5EF4-FFF2-40B4-BE49-F238E27FC236}">
                <a16:creationId xmlns:a16="http://schemas.microsoft.com/office/drawing/2014/main" id="{F3784F95-332E-7F40-9DD6-B904E2B10293}"/>
              </a:ext>
            </a:extLst>
          </p:cNvPr>
          <p:cNvSpPr/>
          <p:nvPr/>
        </p:nvSpPr>
        <p:spPr>
          <a:xfrm>
            <a:off x="1" y="1"/>
            <a:ext cx="12191999" cy="6858000"/>
          </a:xfrm>
          <a:prstGeom prst="rect">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 name="Title 1">
            <a:extLst>
              <a:ext uri="{FF2B5EF4-FFF2-40B4-BE49-F238E27FC236}">
                <a16:creationId xmlns:a16="http://schemas.microsoft.com/office/drawing/2014/main" id="{22F2253A-07D0-B74C-A5D0-EA20648218DF}"/>
              </a:ext>
            </a:extLst>
          </p:cNvPr>
          <p:cNvSpPr>
            <a:spLocks noGrp="1"/>
          </p:cNvSpPr>
          <p:nvPr>
            <p:ph type="ctrTitle"/>
          </p:nvPr>
        </p:nvSpPr>
        <p:spPr>
          <a:xfrm>
            <a:off x="1524000" y="1832276"/>
            <a:ext cx="9144000" cy="2387600"/>
          </a:xfrm>
        </p:spPr>
        <p:txBody>
          <a:bodyPr>
            <a:normAutofit/>
          </a:bodyPr>
          <a:lstStyle/>
          <a:p>
            <a:r>
              <a:rPr lang="en-US" sz="7200" b="1" dirty="0">
                <a:solidFill>
                  <a:schemeClr val="bg1"/>
                </a:solidFill>
                <a:latin typeface="Europa-Bold" panose="02000000000000000000" pitchFamily="2" charset="77"/>
              </a:rPr>
              <a:t>PROJECT </a:t>
            </a:r>
            <a:br>
              <a:rPr lang="en-US" sz="7200" b="1" dirty="0">
                <a:solidFill>
                  <a:schemeClr val="bg1"/>
                </a:solidFill>
                <a:latin typeface="Europa-Bold" panose="02000000000000000000" pitchFamily="2" charset="77"/>
              </a:rPr>
            </a:br>
            <a:r>
              <a:rPr lang="en-US" sz="7200" b="1" dirty="0">
                <a:solidFill>
                  <a:schemeClr val="bg1"/>
                </a:solidFill>
                <a:latin typeface="Europa-Bold" panose="02000000000000000000" pitchFamily="2" charset="77"/>
              </a:rPr>
              <a:t>SINO EUROPA</a:t>
            </a:r>
          </a:p>
        </p:txBody>
      </p:sp>
      <p:sp>
        <p:nvSpPr>
          <p:cNvPr id="3" name="Subtitle 2">
            <a:extLst>
              <a:ext uri="{FF2B5EF4-FFF2-40B4-BE49-F238E27FC236}">
                <a16:creationId xmlns:a16="http://schemas.microsoft.com/office/drawing/2014/main" id="{00342E04-A924-A744-9545-AFBB9852747F}"/>
              </a:ext>
            </a:extLst>
          </p:cNvPr>
          <p:cNvSpPr>
            <a:spLocks noGrp="1"/>
          </p:cNvSpPr>
          <p:nvPr>
            <p:ph type="subTitle" idx="1"/>
          </p:nvPr>
        </p:nvSpPr>
        <p:spPr>
          <a:xfrm>
            <a:off x="1524000" y="4219876"/>
            <a:ext cx="9144000" cy="1655762"/>
          </a:xfrm>
        </p:spPr>
        <p:txBody>
          <a:bodyPr>
            <a:normAutofit/>
          </a:bodyPr>
          <a:lstStyle/>
          <a:p>
            <a:r>
              <a:rPr lang="en-US" sz="1800" spc="600" dirty="0">
                <a:solidFill>
                  <a:schemeClr val="bg1"/>
                </a:solidFill>
                <a:latin typeface="Europa-Light" panose="02000000000000000000" pitchFamily="2" charset="77"/>
                <a:cs typeface="Arial Narrow" panose="020B0604020202020204" pitchFamily="34" charset="0"/>
              </a:rPr>
              <a:t>SINO PROJECT TEAM PRESENT</a:t>
            </a:r>
          </a:p>
        </p:txBody>
      </p:sp>
    </p:spTree>
    <p:extLst>
      <p:ext uri="{BB962C8B-B14F-4D97-AF65-F5344CB8AC3E}">
        <p14:creationId xmlns:p14="http://schemas.microsoft.com/office/powerpoint/2010/main" val="22955325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11D29F-C8FD-5643-AAEB-377DEF034D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B2842-B2DF-D14F-B806-565310C9FDDF}"/>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608866" y="475183"/>
            <a:ext cx="4622353" cy="954107"/>
          </a:xfrm>
          <a:prstGeom prst="rect">
            <a:avLst/>
          </a:prstGeom>
          <a:noFill/>
        </p:spPr>
        <p:txBody>
          <a:bodyPr wrap="square" rtlCol="0">
            <a:spAutoFit/>
          </a:bodyPr>
          <a:lstStyle/>
          <a:p>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Sino-Europa, </a:t>
            </a:r>
          </a:p>
          <a:p>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             Logistic City </a:t>
            </a:r>
            <a:r>
              <a:rPr lang="en-US"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in Europe! </a:t>
            </a:r>
          </a:p>
        </p:txBody>
      </p:sp>
      <p:sp>
        <p:nvSpPr>
          <p:cNvPr id="8" name="TextBox 7">
            <a:extLst>
              <a:ext uri="{FF2B5EF4-FFF2-40B4-BE49-F238E27FC236}">
                <a16:creationId xmlns:a16="http://schemas.microsoft.com/office/drawing/2014/main" id="{A27DB544-5490-9D48-9723-2C1BA23582BA}"/>
              </a:ext>
            </a:extLst>
          </p:cNvPr>
          <p:cNvSpPr txBox="1"/>
          <p:nvPr/>
        </p:nvSpPr>
        <p:spPr>
          <a:xfrm>
            <a:off x="2621246" y="1733697"/>
            <a:ext cx="6931577" cy="1015663"/>
          </a:xfrm>
          <a:prstGeom prst="rect">
            <a:avLst/>
          </a:prstGeom>
          <a:noFill/>
        </p:spPr>
        <p:txBody>
          <a:bodyPr wrap="square" rtlCol="0">
            <a:spAutoFit/>
          </a:bodyPr>
          <a:lstStyle/>
          <a:p>
            <a:pPr algn="ctr"/>
            <a:r>
              <a:rPr lang="en-US" sz="28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Create the </a:t>
            </a:r>
            <a:r>
              <a:rPr lang="en-US" sz="32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biggest platform </a:t>
            </a:r>
            <a:r>
              <a:rPr lang="en-US" sz="28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in Europe to promote &amp; introduce:</a:t>
            </a:r>
          </a:p>
        </p:txBody>
      </p:sp>
      <p:sp>
        <p:nvSpPr>
          <p:cNvPr id="9" name="TextBox 8">
            <a:extLst>
              <a:ext uri="{FF2B5EF4-FFF2-40B4-BE49-F238E27FC236}">
                <a16:creationId xmlns:a16="http://schemas.microsoft.com/office/drawing/2014/main" id="{3A9D7991-35E9-254D-A49C-3C06E9855C7A}"/>
              </a:ext>
            </a:extLst>
          </p:cNvPr>
          <p:cNvSpPr txBox="1"/>
          <p:nvPr/>
        </p:nvSpPr>
        <p:spPr>
          <a:xfrm>
            <a:off x="2068960" y="5259655"/>
            <a:ext cx="3467059" cy="615553"/>
          </a:xfrm>
          <a:prstGeom prst="rect">
            <a:avLst/>
          </a:prstGeom>
          <a:noFill/>
        </p:spPr>
        <p:txBody>
          <a:bodyPr wrap="square" rtlCol="0">
            <a:spAutoFit/>
          </a:bodyPr>
          <a:lstStyle/>
          <a:p>
            <a:pPr algn="ctr"/>
            <a:r>
              <a:rPr lang="en-US" sz="1600" dirty="0">
                <a:solidFill>
                  <a:schemeClr val="bg1">
                    <a:lumMod val="85000"/>
                  </a:schemeClr>
                </a:solidFill>
                <a:latin typeface="Europa-Light" panose="02000000000000000000" pitchFamily="2" charset="77"/>
                <a:ea typeface="Hiragino Kaku Gothic Std W8" panose="020B0800000000000000" pitchFamily="34" charset="-128"/>
                <a:cs typeface="Arial" panose="020B0604020202020204" pitchFamily="34" charset="0"/>
              </a:rPr>
              <a:t>European products emphasizing in</a:t>
            </a:r>
          </a:p>
          <a:p>
            <a:pPr algn="ctr"/>
            <a:r>
              <a:rPr lang="en-US"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Product Quality &amp; Uniqueness</a:t>
            </a:r>
          </a:p>
        </p:txBody>
      </p:sp>
      <p:sp>
        <p:nvSpPr>
          <p:cNvPr id="11" name="TextBox 10">
            <a:extLst>
              <a:ext uri="{FF2B5EF4-FFF2-40B4-BE49-F238E27FC236}">
                <a16:creationId xmlns:a16="http://schemas.microsoft.com/office/drawing/2014/main" id="{FC94E173-A8DF-1B40-AE22-511AFE1F259E}"/>
              </a:ext>
            </a:extLst>
          </p:cNvPr>
          <p:cNvSpPr txBox="1"/>
          <p:nvPr/>
        </p:nvSpPr>
        <p:spPr>
          <a:xfrm>
            <a:off x="7217430" y="5259655"/>
            <a:ext cx="3226637" cy="615553"/>
          </a:xfrm>
          <a:prstGeom prst="rect">
            <a:avLst/>
          </a:prstGeom>
          <a:noFill/>
        </p:spPr>
        <p:txBody>
          <a:bodyPr wrap="square" rtlCol="0">
            <a:spAutoFit/>
          </a:bodyPr>
          <a:lstStyle/>
          <a:p>
            <a:pPr algn="ctr"/>
            <a:r>
              <a:rPr lang="en-US" sz="1600" dirty="0">
                <a:solidFill>
                  <a:schemeClr val="bg1">
                    <a:lumMod val="85000"/>
                  </a:schemeClr>
                </a:solidFill>
                <a:latin typeface="Europa-Light" panose="02000000000000000000" pitchFamily="2" charset="77"/>
                <a:ea typeface="Hiragino Kaku Gothic Std W8" panose="020B0800000000000000" pitchFamily="34" charset="-128"/>
                <a:cs typeface="Arial" panose="020B0604020202020204" pitchFamily="34" charset="0"/>
              </a:rPr>
              <a:t>Chinese products focusing on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Product Diversity &amp; Price</a:t>
            </a:r>
          </a:p>
        </p:txBody>
      </p:sp>
      <p:grpSp>
        <p:nvGrpSpPr>
          <p:cNvPr id="18" name="Group 17">
            <a:extLst>
              <a:ext uri="{FF2B5EF4-FFF2-40B4-BE49-F238E27FC236}">
                <a16:creationId xmlns:a16="http://schemas.microsoft.com/office/drawing/2014/main" id="{20110955-CB46-A04D-B3ED-FE44603E772D}"/>
              </a:ext>
            </a:extLst>
          </p:cNvPr>
          <p:cNvGrpSpPr/>
          <p:nvPr/>
        </p:nvGrpSpPr>
        <p:grpSpPr>
          <a:xfrm>
            <a:off x="2192254" y="2914939"/>
            <a:ext cx="2890935" cy="2253258"/>
            <a:chOff x="1792635" y="990600"/>
            <a:chExt cx="6741765" cy="5254679"/>
          </a:xfrm>
        </p:grpSpPr>
        <p:pic>
          <p:nvPicPr>
            <p:cNvPr id="15" name="Picture 14">
              <a:extLst>
                <a:ext uri="{FF2B5EF4-FFF2-40B4-BE49-F238E27FC236}">
                  <a16:creationId xmlns:a16="http://schemas.microsoft.com/office/drawing/2014/main" id="{1821EAC1-F36E-2846-92BB-CCF45870F2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00" y="990600"/>
              <a:ext cx="4876800" cy="4876800"/>
            </a:xfrm>
            <a:prstGeom prst="rect">
              <a:avLst/>
            </a:prstGeom>
          </p:spPr>
        </p:pic>
        <p:pic>
          <p:nvPicPr>
            <p:cNvPr id="17" name="Picture 16">
              <a:extLst>
                <a:ext uri="{FF2B5EF4-FFF2-40B4-BE49-F238E27FC236}">
                  <a16:creationId xmlns:a16="http://schemas.microsoft.com/office/drawing/2014/main" id="{4ACAF63B-EBC6-CF49-BA69-A1555FA240F5}"/>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85000"/>
                      </a14:imgEffect>
                    </a14:imgLayer>
                  </a14:imgProps>
                </a:ext>
                <a:ext uri="{28A0092B-C50C-407E-A947-70E740481C1C}">
                  <a14:useLocalDpi xmlns:a14="http://schemas.microsoft.com/office/drawing/2010/main"/>
                </a:ext>
              </a:extLst>
            </a:blip>
            <a:stretch>
              <a:fillRect/>
            </a:stretch>
          </p:blipFill>
          <p:spPr>
            <a:xfrm>
              <a:off x="1792635" y="3396128"/>
              <a:ext cx="2849151" cy="2849151"/>
            </a:xfrm>
            <a:prstGeom prst="rect">
              <a:avLst/>
            </a:prstGeom>
          </p:spPr>
        </p:pic>
      </p:grpSp>
      <p:grpSp>
        <p:nvGrpSpPr>
          <p:cNvPr id="19" name="Group 18">
            <a:extLst>
              <a:ext uri="{FF2B5EF4-FFF2-40B4-BE49-F238E27FC236}">
                <a16:creationId xmlns:a16="http://schemas.microsoft.com/office/drawing/2014/main" id="{11F12542-58FF-E346-88A9-FDC4A0A58070}"/>
              </a:ext>
            </a:extLst>
          </p:cNvPr>
          <p:cNvGrpSpPr/>
          <p:nvPr/>
        </p:nvGrpSpPr>
        <p:grpSpPr>
          <a:xfrm>
            <a:off x="7275443" y="2914939"/>
            <a:ext cx="2604053" cy="2183367"/>
            <a:chOff x="7275443" y="2832378"/>
            <a:chExt cx="2604053" cy="2183367"/>
          </a:xfrm>
        </p:grpSpPr>
        <p:pic>
          <p:nvPicPr>
            <p:cNvPr id="22" name="Picture 21">
              <a:extLst>
                <a:ext uri="{FF2B5EF4-FFF2-40B4-BE49-F238E27FC236}">
                  <a16:creationId xmlns:a16="http://schemas.microsoft.com/office/drawing/2014/main" id="{0119A4E2-4828-814E-B071-ACBAA2AF35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7478" y="2832378"/>
              <a:ext cx="2022018" cy="2022018"/>
            </a:xfrm>
            <a:prstGeom prst="rect">
              <a:avLst/>
            </a:prstGeom>
          </p:spPr>
        </p:pic>
        <p:pic>
          <p:nvPicPr>
            <p:cNvPr id="7" name="Picture 6">
              <a:extLst>
                <a:ext uri="{FF2B5EF4-FFF2-40B4-BE49-F238E27FC236}">
                  <a16:creationId xmlns:a16="http://schemas.microsoft.com/office/drawing/2014/main" id="{E0AF248A-6AFC-9E47-AE63-0B4E2B571D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5443" y="4025157"/>
              <a:ext cx="990588" cy="990588"/>
            </a:xfrm>
            <a:prstGeom prst="rect">
              <a:avLst/>
            </a:prstGeom>
          </p:spPr>
        </p:pic>
      </p:grpSp>
      <p:sp>
        <p:nvSpPr>
          <p:cNvPr id="16" name="Rounded Rectangle 15">
            <a:extLst>
              <a:ext uri="{FF2B5EF4-FFF2-40B4-BE49-F238E27FC236}">
                <a16:creationId xmlns:a16="http://schemas.microsoft.com/office/drawing/2014/main" id="{60A7EED5-F492-DF44-9BE8-A3FF30E21187}"/>
              </a:ext>
            </a:extLst>
          </p:cNvPr>
          <p:cNvSpPr/>
          <p:nvPr/>
        </p:nvSpPr>
        <p:spPr>
          <a:xfrm>
            <a:off x="681077"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Tree>
    <p:extLst>
      <p:ext uri="{BB962C8B-B14F-4D97-AF65-F5344CB8AC3E}">
        <p14:creationId xmlns:p14="http://schemas.microsoft.com/office/powerpoint/2010/main" val="3164911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3" presetClass="entr" presetSubtype="16"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23" presetClass="entr" presetSubtype="16" fill="hold" nodeType="withEffect">
                                  <p:stCondLst>
                                    <p:cond delay="1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childTnLst>
                                </p:cTn>
                              </p:par>
                              <p:par>
                                <p:cTn id="19" presetID="10" presetClass="entr" presetSubtype="0" fill="hold" grpId="0" nodeType="withEffect">
                                  <p:stCondLst>
                                    <p:cond delay="2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5BF0B8B-102E-224F-A520-F387D093D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B2842-B2DF-D14F-B806-565310C9FDDF}"/>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8" name="TextBox 7">
            <a:extLst>
              <a:ext uri="{FF2B5EF4-FFF2-40B4-BE49-F238E27FC236}">
                <a16:creationId xmlns:a16="http://schemas.microsoft.com/office/drawing/2014/main" id="{A27DB544-5490-9D48-9723-2C1BA23582BA}"/>
              </a:ext>
            </a:extLst>
          </p:cNvPr>
          <p:cNvSpPr txBox="1"/>
          <p:nvPr/>
        </p:nvSpPr>
        <p:spPr>
          <a:xfrm>
            <a:off x="2621246" y="1733697"/>
            <a:ext cx="6931577" cy="769441"/>
          </a:xfrm>
          <a:prstGeom prst="rect">
            <a:avLst/>
          </a:prstGeom>
          <a:noFill/>
        </p:spPr>
        <p:txBody>
          <a:bodyPr wrap="square" rtlCol="0">
            <a:spAutoFit/>
          </a:bodyPr>
          <a:lstStyle/>
          <a:p>
            <a:pPr algn="ctr"/>
            <a:r>
              <a:rPr lang="en-US" sz="20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Develop the </a:t>
            </a:r>
            <a:r>
              <a:rPr lang="en-US" sz="24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biggest Asian Logistic </a:t>
            </a:r>
            <a:r>
              <a:rPr lang="en-US" sz="20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Distribution Centre in Europe: </a:t>
            </a:r>
          </a:p>
        </p:txBody>
      </p:sp>
      <p:sp>
        <p:nvSpPr>
          <p:cNvPr id="9" name="TextBox 8">
            <a:extLst>
              <a:ext uri="{FF2B5EF4-FFF2-40B4-BE49-F238E27FC236}">
                <a16:creationId xmlns:a16="http://schemas.microsoft.com/office/drawing/2014/main" id="{3A9D7991-35E9-254D-A49C-3C06E9855C7A}"/>
              </a:ext>
            </a:extLst>
          </p:cNvPr>
          <p:cNvSpPr txBox="1"/>
          <p:nvPr/>
        </p:nvSpPr>
        <p:spPr>
          <a:xfrm>
            <a:off x="1104215" y="4876995"/>
            <a:ext cx="2203836" cy="923330"/>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Logistics City with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Exhibition Arena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within its compound</a:t>
            </a:r>
          </a:p>
        </p:txBody>
      </p:sp>
      <p:sp>
        <p:nvSpPr>
          <p:cNvPr id="11" name="TextBox 10">
            <a:extLst>
              <a:ext uri="{FF2B5EF4-FFF2-40B4-BE49-F238E27FC236}">
                <a16:creationId xmlns:a16="http://schemas.microsoft.com/office/drawing/2014/main" id="{FC94E173-A8DF-1B40-AE22-511AFE1F259E}"/>
              </a:ext>
            </a:extLst>
          </p:cNvPr>
          <p:cNvSpPr txBox="1"/>
          <p:nvPr/>
        </p:nvSpPr>
        <p:spPr>
          <a:xfrm>
            <a:off x="3865546" y="4836245"/>
            <a:ext cx="2203836" cy="1477328"/>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Exhibition Arena to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showcase the Chinese products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 the  European buyers</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681077"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TextBox 19">
            <a:extLst>
              <a:ext uri="{FF2B5EF4-FFF2-40B4-BE49-F238E27FC236}">
                <a16:creationId xmlns:a16="http://schemas.microsoft.com/office/drawing/2014/main" id="{983D49B6-3789-3047-AF0E-5A0227040F01}"/>
              </a:ext>
            </a:extLst>
          </p:cNvPr>
          <p:cNvSpPr txBox="1"/>
          <p:nvPr/>
        </p:nvSpPr>
        <p:spPr>
          <a:xfrm>
            <a:off x="6429612" y="4836245"/>
            <a:ext cx="2203836" cy="1477328"/>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Exhibition Arena to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showcase the European products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 the Chinese promoters</a:t>
            </a:r>
          </a:p>
        </p:txBody>
      </p:sp>
      <p:sp>
        <p:nvSpPr>
          <p:cNvPr id="25" name="TextBox 24">
            <a:extLst>
              <a:ext uri="{FF2B5EF4-FFF2-40B4-BE49-F238E27FC236}">
                <a16:creationId xmlns:a16="http://schemas.microsoft.com/office/drawing/2014/main" id="{D5404E72-8480-5149-AD06-9303853F0741}"/>
              </a:ext>
            </a:extLst>
          </p:cNvPr>
          <p:cNvSpPr txBox="1"/>
          <p:nvPr/>
        </p:nvSpPr>
        <p:spPr>
          <a:xfrm>
            <a:off x="9164994" y="4876995"/>
            <a:ext cx="2203836" cy="923330"/>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Provide a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ground for Entrepreneur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 establish &amp; develop</a:t>
            </a:r>
          </a:p>
        </p:txBody>
      </p:sp>
      <p:pic>
        <p:nvPicPr>
          <p:cNvPr id="4" name="Picture 3">
            <a:extLst>
              <a:ext uri="{FF2B5EF4-FFF2-40B4-BE49-F238E27FC236}">
                <a16:creationId xmlns:a16="http://schemas.microsoft.com/office/drawing/2014/main" id="{F69F44C9-7969-564A-89F3-14B7E8596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7680" y="3376315"/>
            <a:ext cx="1106656" cy="1106656"/>
          </a:xfrm>
          <a:prstGeom prst="rect">
            <a:avLst/>
          </a:prstGeom>
        </p:spPr>
      </p:pic>
      <p:pic>
        <p:nvPicPr>
          <p:cNvPr id="6" name="Picture 5">
            <a:extLst>
              <a:ext uri="{FF2B5EF4-FFF2-40B4-BE49-F238E27FC236}">
                <a16:creationId xmlns:a16="http://schemas.microsoft.com/office/drawing/2014/main" id="{CF821632-5C05-ED47-AB70-945E29361D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3747" y="3376315"/>
            <a:ext cx="1106656" cy="1106656"/>
          </a:xfrm>
          <a:prstGeom prst="rect">
            <a:avLst/>
          </a:prstGeom>
        </p:spPr>
      </p:pic>
      <p:pic>
        <p:nvPicPr>
          <p:cNvPr id="30" name="Picture 29">
            <a:extLst>
              <a:ext uri="{FF2B5EF4-FFF2-40B4-BE49-F238E27FC236}">
                <a16:creationId xmlns:a16="http://schemas.microsoft.com/office/drawing/2014/main" id="{FF45C2B2-59BA-8B48-A224-E98C8D6A47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4459" y="3376315"/>
            <a:ext cx="1106656" cy="1106656"/>
          </a:xfrm>
          <a:prstGeom prst="rect">
            <a:avLst/>
          </a:prstGeom>
        </p:spPr>
      </p:pic>
      <p:pic>
        <p:nvPicPr>
          <p:cNvPr id="34" name="Picture 33">
            <a:extLst>
              <a:ext uri="{FF2B5EF4-FFF2-40B4-BE49-F238E27FC236}">
                <a16:creationId xmlns:a16="http://schemas.microsoft.com/office/drawing/2014/main" id="{C021AC11-C4DB-6641-82EF-DB0D9A14F8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2209" y="3428999"/>
            <a:ext cx="1106743" cy="1106743"/>
          </a:xfrm>
          <a:prstGeom prst="rect">
            <a:avLst/>
          </a:prstGeom>
        </p:spPr>
      </p:pic>
      <p:sp>
        <p:nvSpPr>
          <p:cNvPr id="36" name="Rectangle 35">
            <a:extLst>
              <a:ext uri="{FF2B5EF4-FFF2-40B4-BE49-F238E27FC236}">
                <a16:creationId xmlns:a16="http://schemas.microsoft.com/office/drawing/2014/main" id="{B98E0AEE-AE18-004E-830B-65128B67BBA3}"/>
              </a:ext>
            </a:extLst>
          </p:cNvPr>
          <p:cNvSpPr/>
          <p:nvPr/>
        </p:nvSpPr>
        <p:spPr>
          <a:xfrm>
            <a:off x="2616851" y="2459442"/>
            <a:ext cx="6940362" cy="646331"/>
          </a:xfrm>
          <a:prstGeom prst="rect">
            <a:avLst/>
          </a:prstGeom>
        </p:spPr>
        <p:txBody>
          <a:bodyPr wrap="none">
            <a:spAutoFit/>
          </a:bodyPr>
          <a:lstStyle/>
          <a:p>
            <a:pPr algn="ctr">
              <a:spcBef>
                <a:spcPct val="20000"/>
              </a:spcBef>
              <a:defRPr/>
            </a:pPr>
            <a:r>
              <a:rPr lang="en-GB" sz="3600" b="1" dirty="0">
                <a:ln/>
                <a:solidFill>
                  <a:schemeClr val="bg1"/>
                </a:solidFill>
                <a:latin typeface="Europa-Bold" panose="02000000000000000000" pitchFamily="2" charset="77"/>
              </a:rPr>
              <a:t>Linking Europe and China / Asia</a:t>
            </a:r>
          </a:p>
        </p:txBody>
      </p:sp>
      <p:sp>
        <p:nvSpPr>
          <p:cNvPr id="17" name="TextBox 16">
            <a:extLst>
              <a:ext uri="{FF2B5EF4-FFF2-40B4-BE49-F238E27FC236}">
                <a16:creationId xmlns:a16="http://schemas.microsoft.com/office/drawing/2014/main" id="{9FC2EF81-5A9A-C443-A288-B757709B5C6C}"/>
              </a:ext>
            </a:extLst>
          </p:cNvPr>
          <p:cNvSpPr txBox="1"/>
          <p:nvPr/>
        </p:nvSpPr>
        <p:spPr>
          <a:xfrm>
            <a:off x="608866" y="475183"/>
            <a:ext cx="4622353" cy="954107"/>
          </a:xfrm>
          <a:prstGeom prst="rect">
            <a:avLst/>
          </a:prstGeom>
          <a:noFill/>
        </p:spPr>
        <p:txBody>
          <a:bodyPr wrap="square" rtlCol="0">
            <a:spAutoFit/>
          </a:bodyPr>
          <a:lstStyle/>
          <a:p>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Sino-Europa, </a:t>
            </a:r>
          </a:p>
          <a:p>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             Logistic City </a:t>
            </a:r>
            <a:r>
              <a:rPr lang="en-US"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in Europe! </a:t>
            </a:r>
          </a:p>
        </p:txBody>
      </p:sp>
    </p:spTree>
    <p:extLst>
      <p:ext uri="{BB962C8B-B14F-4D97-AF65-F5344CB8AC3E}">
        <p14:creationId xmlns:p14="http://schemas.microsoft.com/office/powerpoint/2010/main" val="12301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10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900" decel="100000" fill="hold"/>
                                        <p:tgtEl>
                                          <p:spTgt spid="20"/>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15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900" decel="100000" fill="hold"/>
                                        <p:tgtEl>
                                          <p:spTgt spid="25"/>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36">
                                            <p:txEl>
                                              <p:pRg st="0" end="0"/>
                                            </p:txEl>
                                          </p:spTgt>
                                        </p:tgtEl>
                                        <p:attrNameLst>
                                          <p:attrName>style.visibility</p:attrName>
                                        </p:attrNameLst>
                                      </p:cBhvr>
                                      <p:to>
                                        <p:strVal val="visible"/>
                                      </p:to>
                                    </p:set>
                                    <p:anim calcmode="lin" valueType="num">
                                      <p:cBhvr>
                                        <p:cTn id="55"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3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20" grpId="0"/>
      <p:bldP spid="25" grpId="0"/>
      <p:bldP spid="3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31E649C-7245-7944-92DA-047D52B94E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281"/>
            <a:ext cx="12218504" cy="6849719"/>
          </a:xfrm>
          <a:prstGeom prst="rect">
            <a:avLst/>
          </a:prstGeom>
        </p:spPr>
      </p:pic>
      <p:sp>
        <p:nvSpPr>
          <p:cNvPr id="24" name="Rectangle 23">
            <a:extLst>
              <a:ext uri="{FF2B5EF4-FFF2-40B4-BE49-F238E27FC236}">
                <a16:creationId xmlns:a16="http://schemas.microsoft.com/office/drawing/2014/main" id="{65AA59AC-F49D-6246-AA93-2C067D6F9D96}"/>
              </a:ext>
            </a:extLst>
          </p:cNvPr>
          <p:cNvSpPr/>
          <p:nvPr/>
        </p:nvSpPr>
        <p:spPr>
          <a:xfrm>
            <a:off x="-77473" y="-358815"/>
            <a:ext cx="12346946" cy="7222233"/>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12" name="Rectangle 11">
            <a:extLst>
              <a:ext uri="{FF2B5EF4-FFF2-40B4-BE49-F238E27FC236}">
                <a16:creationId xmlns:a16="http://schemas.microsoft.com/office/drawing/2014/main" id="{8B5B2842-B2DF-D14F-B806-565310C9FDDF}"/>
              </a:ext>
            </a:extLst>
          </p:cNvPr>
          <p:cNvSpPr/>
          <p:nvPr/>
        </p:nvSpPr>
        <p:spPr>
          <a:xfrm>
            <a:off x="7951303" y="-284513"/>
            <a:ext cx="4318170" cy="7183396"/>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681077" y="480845"/>
            <a:ext cx="4267201" cy="954107"/>
          </a:xfrm>
          <a:prstGeom prst="rect">
            <a:avLst/>
          </a:prstGeom>
          <a:noFill/>
        </p:spPr>
        <p:txBody>
          <a:bodyPr wrap="square" rtlCol="0">
            <a:spAutoFit/>
          </a:bodyPr>
          <a:lstStyle/>
          <a:p>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Sino-Europa, </a:t>
            </a:r>
          </a:p>
          <a:p>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             Logistic City </a:t>
            </a:r>
            <a:r>
              <a:rPr lang="en-US"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in Europe! </a:t>
            </a:r>
          </a:p>
        </p:txBody>
      </p:sp>
      <p:sp>
        <p:nvSpPr>
          <p:cNvPr id="8" name="TextBox 7">
            <a:extLst>
              <a:ext uri="{FF2B5EF4-FFF2-40B4-BE49-F238E27FC236}">
                <a16:creationId xmlns:a16="http://schemas.microsoft.com/office/drawing/2014/main" id="{A27DB544-5490-9D48-9723-2C1BA23582BA}"/>
              </a:ext>
            </a:extLst>
          </p:cNvPr>
          <p:cNvSpPr txBox="1"/>
          <p:nvPr/>
        </p:nvSpPr>
        <p:spPr>
          <a:xfrm>
            <a:off x="554501" y="1640725"/>
            <a:ext cx="7981202" cy="954107"/>
          </a:xfrm>
          <a:prstGeom prst="rect">
            <a:avLst/>
          </a:prstGeom>
          <a:noFill/>
        </p:spPr>
        <p:txBody>
          <a:bodyPr wrap="square" rtlCol="0">
            <a:spAutoFit/>
          </a:bodyPr>
          <a:lstStyle/>
          <a:p>
            <a:r>
              <a:rPr lang="en-US" sz="2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A Platform to create</a:t>
            </a:r>
            <a:r>
              <a:rPr lang="en-US" sz="2800"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 </a:t>
            </a:r>
            <a:r>
              <a:rPr lang="en-US" sz="28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marriages of Chinese and European</a:t>
            </a:r>
            <a:r>
              <a:rPr lang="en-US" sz="2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between products and promoters!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681077"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4" name="Group 3">
            <a:extLst>
              <a:ext uri="{FF2B5EF4-FFF2-40B4-BE49-F238E27FC236}">
                <a16:creationId xmlns:a16="http://schemas.microsoft.com/office/drawing/2014/main" id="{0B648FA0-08F7-F945-8D25-F38678098AE3}"/>
              </a:ext>
            </a:extLst>
          </p:cNvPr>
          <p:cNvGrpSpPr/>
          <p:nvPr/>
        </p:nvGrpSpPr>
        <p:grpSpPr>
          <a:xfrm>
            <a:off x="-339086" y="2903646"/>
            <a:ext cx="8738590" cy="3972086"/>
            <a:chOff x="-339086" y="2903646"/>
            <a:chExt cx="8738590" cy="3972086"/>
          </a:xfrm>
        </p:grpSpPr>
        <p:pic>
          <p:nvPicPr>
            <p:cNvPr id="6" name="Picture 5">
              <a:extLst>
                <a:ext uri="{FF2B5EF4-FFF2-40B4-BE49-F238E27FC236}">
                  <a16:creationId xmlns:a16="http://schemas.microsoft.com/office/drawing/2014/main" id="{7366ADA3-A1E9-1545-B9DA-F742822A5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086" y="2903646"/>
              <a:ext cx="8738590" cy="3972086"/>
            </a:xfrm>
            <a:prstGeom prst="rect">
              <a:avLst/>
            </a:prstGeom>
          </p:spPr>
        </p:pic>
        <p:sp>
          <p:nvSpPr>
            <p:cNvPr id="3" name="Freeform 2">
              <a:extLst>
                <a:ext uri="{FF2B5EF4-FFF2-40B4-BE49-F238E27FC236}">
                  <a16:creationId xmlns:a16="http://schemas.microsoft.com/office/drawing/2014/main" id="{63CC3397-FA26-2947-B759-8C5E87F7ADC3}"/>
                </a:ext>
              </a:extLst>
            </p:cNvPr>
            <p:cNvSpPr/>
            <p:nvPr/>
          </p:nvSpPr>
          <p:spPr>
            <a:xfrm>
              <a:off x="3068760" y="4610882"/>
              <a:ext cx="471902" cy="173062"/>
            </a:xfrm>
            <a:custGeom>
              <a:avLst/>
              <a:gdLst>
                <a:gd name="connsiteX0" fmla="*/ 151227 w 151227"/>
                <a:gd name="connsiteY0" fmla="*/ 31653 h 277837"/>
                <a:gd name="connsiteX1" fmla="*/ 52753 w 151227"/>
                <a:gd name="connsiteY1" fmla="*/ 0 h 277837"/>
                <a:gd name="connsiteX2" fmla="*/ 0 w 151227"/>
                <a:gd name="connsiteY2" fmla="*/ 144194 h 277837"/>
                <a:gd name="connsiteX3" fmla="*/ 0 w 151227"/>
                <a:gd name="connsiteY3" fmla="*/ 232117 h 277837"/>
                <a:gd name="connsiteX4" fmla="*/ 56270 w 151227"/>
                <a:gd name="connsiteY4" fmla="*/ 277837 h 277837"/>
                <a:gd name="connsiteX5" fmla="*/ 84406 w 151227"/>
                <a:gd name="connsiteY5" fmla="*/ 277837 h 277837"/>
                <a:gd name="connsiteX6" fmla="*/ 66821 w 151227"/>
                <a:gd name="connsiteY6" fmla="*/ 179363 h 277837"/>
                <a:gd name="connsiteX7" fmla="*/ 70338 w 151227"/>
                <a:gd name="connsiteY7" fmla="*/ 109025 h 277837"/>
                <a:gd name="connsiteX8" fmla="*/ 105507 w 151227"/>
                <a:gd name="connsiteY8" fmla="*/ 94957 h 277837"/>
                <a:gd name="connsiteX9" fmla="*/ 105507 w 151227"/>
                <a:gd name="connsiteY9" fmla="*/ 56271 h 277837"/>
                <a:gd name="connsiteX10" fmla="*/ 151227 w 151227"/>
                <a:gd name="connsiteY10" fmla="*/ 31653 h 277837"/>
                <a:gd name="connsiteX0" fmla="*/ 471902 w 471902"/>
                <a:gd name="connsiteY0" fmla="*/ 31653 h 277837"/>
                <a:gd name="connsiteX1" fmla="*/ 373428 w 471902"/>
                <a:gd name="connsiteY1" fmla="*/ 0 h 277837"/>
                <a:gd name="connsiteX2" fmla="*/ 320675 w 471902"/>
                <a:gd name="connsiteY2" fmla="*/ 144194 h 277837"/>
                <a:gd name="connsiteX3" fmla="*/ 0 w 471902"/>
                <a:gd name="connsiteY3" fmla="*/ 25742 h 277837"/>
                <a:gd name="connsiteX4" fmla="*/ 376945 w 471902"/>
                <a:gd name="connsiteY4" fmla="*/ 277837 h 277837"/>
                <a:gd name="connsiteX5" fmla="*/ 405081 w 471902"/>
                <a:gd name="connsiteY5" fmla="*/ 277837 h 277837"/>
                <a:gd name="connsiteX6" fmla="*/ 387496 w 471902"/>
                <a:gd name="connsiteY6" fmla="*/ 179363 h 277837"/>
                <a:gd name="connsiteX7" fmla="*/ 391013 w 471902"/>
                <a:gd name="connsiteY7" fmla="*/ 109025 h 277837"/>
                <a:gd name="connsiteX8" fmla="*/ 426182 w 471902"/>
                <a:gd name="connsiteY8" fmla="*/ 94957 h 277837"/>
                <a:gd name="connsiteX9" fmla="*/ 426182 w 471902"/>
                <a:gd name="connsiteY9" fmla="*/ 56271 h 277837"/>
                <a:gd name="connsiteX10" fmla="*/ 471902 w 471902"/>
                <a:gd name="connsiteY10" fmla="*/ 31653 h 277837"/>
                <a:gd name="connsiteX0" fmla="*/ 471902 w 471902"/>
                <a:gd name="connsiteY0" fmla="*/ 31653 h 277837"/>
                <a:gd name="connsiteX1" fmla="*/ 373428 w 471902"/>
                <a:gd name="connsiteY1" fmla="*/ 0 h 277837"/>
                <a:gd name="connsiteX2" fmla="*/ 238125 w 471902"/>
                <a:gd name="connsiteY2" fmla="*/ 33069 h 277837"/>
                <a:gd name="connsiteX3" fmla="*/ 0 w 471902"/>
                <a:gd name="connsiteY3" fmla="*/ 25742 h 277837"/>
                <a:gd name="connsiteX4" fmla="*/ 376945 w 471902"/>
                <a:gd name="connsiteY4" fmla="*/ 277837 h 277837"/>
                <a:gd name="connsiteX5" fmla="*/ 405081 w 471902"/>
                <a:gd name="connsiteY5" fmla="*/ 277837 h 277837"/>
                <a:gd name="connsiteX6" fmla="*/ 387496 w 471902"/>
                <a:gd name="connsiteY6" fmla="*/ 179363 h 277837"/>
                <a:gd name="connsiteX7" fmla="*/ 391013 w 471902"/>
                <a:gd name="connsiteY7" fmla="*/ 109025 h 277837"/>
                <a:gd name="connsiteX8" fmla="*/ 426182 w 471902"/>
                <a:gd name="connsiteY8" fmla="*/ 94957 h 277837"/>
                <a:gd name="connsiteX9" fmla="*/ 426182 w 471902"/>
                <a:gd name="connsiteY9" fmla="*/ 56271 h 277837"/>
                <a:gd name="connsiteX10" fmla="*/ 471902 w 471902"/>
                <a:gd name="connsiteY10" fmla="*/ 31653 h 277837"/>
                <a:gd name="connsiteX0" fmla="*/ 471902 w 471902"/>
                <a:gd name="connsiteY0" fmla="*/ 31653 h 277837"/>
                <a:gd name="connsiteX1" fmla="*/ 373428 w 471902"/>
                <a:gd name="connsiteY1" fmla="*/ 0 h 277837"/>
                <a:gd name="connsiteX2" fmla="*/ 238125 w 471902"/>
                <a:gd name="connsiteY2" fmla="*/ 33069 h 277837"/>
                <a:gd name="connsiteX3" fmla="*/ 0 w 471902"/>
                <a:gd name="connsiteY3" fmla="*/ 25742 h 277837"/>
                <a:gd name="connsiteX4" fmla="*/ 84845 w 471902"/>
                <a:gd name="connsiteY4" fmla="*/ 173062 h 277837"/>
                <a:gd name="connsiteX5" fmla="*/ 405081 w 471902"/>
                <a:gd name="connsiteY5" fmla="*/ 277837 h 277837"/>
                <a:gd name="connsiteX6" fmla="*/ 387496 w 471902"/>
                <a:gd name="connsiteY6" fmla="*/ 179363 h 277837"/>
                <a:gd name="connsiteX7" fmla="*/ 391013 w 471902"/>
                <a:gd name="connsiteY7" fmla="*/ 109025 h 277837"/>
                <a:gd name="connsiteX8" fmla="*/ 426182 w 471902"/>
                <a:gd name="connsiteY8" fmla="*/ 94957 h 277837"/>
                <a:gd name="connsiteX9" fmla="*/ 426182 w 471902"/>
                <a:gd name="connsiteY9" fmla="*/ 56271 h 277837"/>
                <a:gd name="connsiteX10" fmla="*/ 471902 w 471902"/>
                <a:gd name="connsiteY10" fmla="*/ 31653 h 277837"/>
                <a:gd name="connsiteX0" fmla="*/ 471902 w 471902"/>
                <a:gd name="connsiteY0" fmla="*/ 31653 h 179363"/>
                <a:gd name="connsiteX1" fmla="*/ 373428 w 471902"/>
                <a:gd name="connsiteY1" fmla="*/ 0 h 179363"/>
                <a:gd name="connsiteX2" fmla="*/ 238125 w 471902"/>
                <a:gd name="connsiteY2" fmla="*/ 33069 h 179363"/>
                <a:gd name="connsiteX3" fmla="*/ 0 w 471902"/>
                <a:gd name="connsiteY3" fmla="*/ 25742 h 179363"/>
                <a:gd name="connsiteX4" fmla="*/ 84845 w 471902"/>
                <a:gd name="connsiteY4" fmla="*/ 173062 h 179363"/>
                <a:gd name="connsiteX5" fmla="*/ 230456 w 471902"/>
                <a:gd name="connsiteY5" fmla="*/ 150837 h 179363"/>
                <a:gd name="connsiteX6" fmla="*/ 387496 w 471902"/>
                <a:gd name="connsiteY6" fmla="*/ 179363 h 179363"/>
                <a:gd name="connsiteX7" fmla="*/ 391013 w 471902"/>
                <a:gd name="connsiteY7" fmla="*/ 109025 h 179363"/>
                <a:gd name="connsiteX8" fmla="*/ 426182 w 471902"/>
                <a:gd name="connsiteY8" fmla="*/ 94957 h 179363"/>
                <a:gd name="connsiteX9" fmla="*/ 426182 w 471902"/>
                <a:gd name="connsiteY9" fmla="*/ 56271 h 179363"/>
                <a:gd name="connsiteX10" fmla="*/ 471902 w 471902"/>
                <a:gd name="connsiteY10" fmla="*/ 31653 h 179363"/>
                <a:gd name="connsiteX0" fmla="*/ 471902 w 471902"/>
                <a:gd name="connsiteY0" fmla="*/ 31653 h 173062"/>
                <a:gd name="connsiteX1" fmla="*/ 373428 w 471902"/>
                <a:gd name="connsiteY1" fmla="*/ 0 h 173062"/>
                <a:gd name="connsiteX2" fmla="*/ 238125 w 471902"/>
                <a:gd name="connsiteY2" fmla="*/ 33069 h 173062"/>
                <a:gd name="connsiteX3" fmla="*/ 0 w 471902"/>
                <a:gd name="connsiteY3" fmla="*/ 25742 h 173062"/>
                <a:gd name="connsiteX4" fmla="*/ 84845 w 471902"/>
                <a:gd name="connsiteY4" fmla="*/ 173062 h 173062"/>
                <a:gd name="connsiteX5" fmla="*/ 230456 w 471902"/>
                <a:gd name="connsiteY5" fmla="*/ 150837 h 173062"/>
                <a:gd name="connsiteX6" fmla="*/ 330346 w 471902"/>
                <a:gd name="connsiteY6" fmla="*/ 99988 h 173062"/>
                <a:gd name="connsiteX7" fmla="*/ 391013 w 471902"/>
                <a:gd name="connsiteY7" fmla="*/ 109025 h 173062"/>
                <a:gd name="connsiteX8" fmla="*/ 426182 w 471902"/>
                <a:gd name="connsiteY8" fmla="*/ 94957 h 173062"/>
                <a:gd name="connsiteX9" fmla="*/ 426182 w 471902"/>
                <a:gd name="connsiteY9" fmla="*/ 56271 h 173062"/>
                <a:gd name="connsiteX10" fmla="*/ 471902 w 471902"/>
                <a:gd name="connsiteY10" fmla="*/ 31653 h 17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02" h="173062">
                  <a:moveTo>
                    <a:pt x="471902" y="31653"/>
                  </a:moveTo>
                  <a:lnTo>
                    <a:pt x="373428" y="0"/>
                  </a:lnTo>
                  <a:lnTo>
                    <a:pt x="238125" y="33069"/>
                  </a:lnTo>
                  <a:lnTo>
                    <a:pt x="0" y="25742"/>
                  </a:lnTo>
                  <a:lnTo>
                    <a:pt x="84845" y="173062"/>
                  </a:lnTo>
                  <a:lnTo>
                    <a:pt x="230456" y="150837"/>
                  </a:lnTo>
                  <a:lnTo>
                    <a:pt x="330346" y="99988"/>
                  </a:lnTo>
                  <a:lnTo>
                    <a:pt x="391013" y="109025"/>
                  </a:lnTo>
                  <a:lnTo>
                    <a:pt x="426182" y="94957"/>
                  </a:lnTo>
                  <a:lnTo>
                    <a:pt x="426182" y="56271"/>
                  </a:lnTo>
                  <a:lnTo>
                    <a:pt x="471902" y="31653"/>
                  </a:lnTo>
                  <a:close/>
                </a:path>
              </a:pathLst>
            </a:custGeom>
            <a:gradFill>
              <a:gsLst>
                <a:gs pos="80000">
                  <a:schemeClr val="bg1"/>
                </a:gs>
                <a:gs pos="0">
                  <a:schemeClr val="bg1">
                    <a:lumMod val="95000"/>
                    <a:alpha val="47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grpSp>
        <p:nvGrpSpPr>
          <p:cNvPr id="10" name="Group 9">
            <a:extLst>
              <a:ext uri="{FF2B5EF4-FFF2-40B4-BE49-F238E27FC236}">
                <a16:creationId xmlns:a16="http://schemas.microsoft.com/office/drawing/2014/main" id="{9E8FF7D5-9EF5-334C-8ADA-3CFA0732ADA3}"/>
              </a:ext>
            </a:extLst>
          </p:cNvPr>
          <p:cNvGrpSpPr/>
          <p:nvPr/>
        </p:nvGrpSpPr>
        <p:grpSpPr>
          <a:xfrm>
            <a:off x="8420478" y="376977"/>
            <a:ext cx="3635687" cy="1945915"/>
            <a:chOff x="8420478" y="376977"/>
            <a:chExt cx="3635687" cy="1945915"/>
          </a:xfrm>
        </p:grpSpPr>
        <p:sp>
          <p:nvSpPr>
            <p:cNvPr id="2" name="Rectangle 1">
              <a:extLst>
                <a:ext uri="{FF2B5EF4-FFF2-40B4-BE49-F238E27FC236}">
                  <a16:creationId xmlns:a16="http://schemas.microsoft.com/office/drawing/2014/main" id="{4BFE0FAE-2F7B-FF47-A599-CC6B7AC2B59C}"/>
                </a:ext>
              </a:extLst>
            </p:cNvPr>
            <p:cNvSpPr/>
            <p:nvPr/>
          </p:nvSpPr>
          <p:spPr>
            <a:xfrm>
              <a:off x="8420478" y="984555"/>
              <a:ext cx="3635687" cy="677108"/>
            </a:xfrm>
            <a:prstGeom prst="rect">
              <a:avLst/>
            </a:prstGeom>
          </p:spPr>
          <p:txBody>
            <a:bodyPr wrap="square">
              <a:spAutoFit/>
            </a:bodyPr>
            <a:lstStyle/>
            <a:p>
              <a:pPr>
                <a:spcBef>
                  <a:spcPct val="20000"/>
                </a:spcBef>
                <a:defRPr/>
              </a:pPr>
              <a:r>
                <a:rPr lang="en-GB" dirty="0">
                  <a:ln/>
                  <a:solidFill>
                    <a:schemeClr val="bg1">
                      <a:lumMod val="95000"/>
                    </a:schemeClr>
                  </a:solidFill>
                  <a:latin typeface="Europa-Light" panose="02000000000000000000" pitchFamily="2" charset="77"/>
                </a:rPr>
                <a:t>Promote and carry through the essence of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One Belt One Road</a:t>
              </a:r>
              <a:r>
                <a:rPr lang="en-GB" dirty="0">
                  <a:ln/>
                  <a:solidFill>
                    <a:schemeClr val="bg1">
                      <a:lumMod val="95000"/>
                    </a:schemeClr>
                  </a:solidFill>
                  <a:latin typeface="Europa-Light" panose="02000000000000000000" pitchFamily="2" charset="77"/>
                </a:rPr>
                <a:t>:</a:t>
              </a:r>
              <a:endParaRPr lang="en-GB" altLang="zh-TW" dirty="0">
                <a:solidFill>
                  <a:schemeClr val="bg1">
                    <a:lumMod val="95000"/>
                  </a:schemeClr>
                </a:solidFill>
                <a:latin typeface="Europa-Light" panose="02000000000000000000" pitchFamily="2" charset="77"/>
              </a:endParaRPr>
            </a:p>
          </p:txBody>
        </p:sp>
        <p:sp>
          <p:nvSpPr>
            <p:cNvPr id="9" name="Rectangle 8">
              <a:extLst>
                <a:ext uri="{FF2B5EF4-FFF2-40B4-BE49-F238E27FC236}">
                  <a16:creationId xmlns:a16="http://schemas.microsoft.com/office/drawing/2014/main" id="{A87342AC-5959-DC42-8D03-646219294F30}"/>
                </a:ext>
              </a:extLst>
            </p:cNvPr>
            <p:cNvSpPr/>
            <p:nvPr/>
          </p:nvSpPr>
          <p:spPr>
            <a:xfrm>
              <a:off x="8420479" y="1756583"/>
              <a:ext cx="3386580" cy="566309"/>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Moving European products to China; </a:t>
              </a:r>
            </a:p>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Moving Chinese products to Europe. </a:t>
              </a:r>
              <a:endParaRPr lang="en-GB" altLang="zh-TW" sz="1400" dirty="0">
                <a:solidFill>
                  <a:schemeClr val="bg1">
                    <a:lumMod val="75000"/>
                  </a:schemeClr>
                </a:solidFill>
                <a:latin typeface="Europa-Light" panose="02000000000000000000" pitchFamily="2" charset="77"/>
              </a:endParaRPr>
            </a:p>
          </p:txBody>
        </p:sp>
        <p:sp>
          <p:nvSpPr>
            <p:cNvPr id="5" name="Oval 4">
              <a:extLst>
                <a:ext uri="{FF2B5EF4-FFF2-40B4-BE49-F238E27FC236}">
                  <a16:creationId xmlns:a16="http://schemas.microsoft.com/office/drawing/2014/main" id="{EDDC31ED-C73F-C940-B4A2-005203A5B4A0}"/>
                </a:ext>
              </a:extLst>
            </p:cNvPr>
            <p:cNvSpPr/>
            <p:nvPr/>
          </p:nvSpPr>
          <p:spPr>
            <a:xfrm>
              <a:off x="9817013" y="376977"/>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1</a:t>
              </a:r>
            </a:p>
          </p:txBody>
        </p:sp>
      </p:grpSp>
      <p:grpSp>
        <p:nvGrpSpPr>
          <p:cNvPr id="20" name="Group 19">
            <a:extLst>
              <a:ext uri="{FF2B5EF4-FFF2-40B4-BE49-F238E27FC236}">
                <a16:creationId xmlns:a16="http://schemas.microsoft.com/office/drawing/2014/main" id="{D476B5A4-BDF9-034C-B1DF-7B4A3D9404B7}"/>
              </a:ext>
            </a:extLst>
          </p:cNvPr>
          <p:cNvGrpSpPr/>
          <p:nvPr/>
        </p:nvGrpSpPr>
        <p:grpSpPr>
          <a:xfrm>
            <a:off x="8426008" y="2417812"/>
            <a:ext cx="3630157" cy="1572998"/>
            <a:chOff x="8426008" y="2417812"/>
            <a:chExt cx="3630157" cy="1572998"/>
          </a:xfrm>
        </p:grpSpPr>
        <p:sp>
          <p:nvSpPr>
            <p:cNvPr id="11" name="Rectangle 10">
              <a:extLst>
                <a:ext uri="{FF2B5EF4-FFF2-40B4-BE49-F238E27FC236}">
                  <a16:creationId xmlns:a16="http://schemas.microsoft.com/office/drawing/2014/main" id="{906FA707-BFFA-DF42-99D5-43E27A06DA9F}"/>
                </a:ext>
              </a:extLst>
            </p:cNvPr>
            <p:cNvSpPr/>
            <p:nvPr/>
          </p:nvSpPr>
          <p:spPr>
            <a:xfrm>
              <a:off x="8426008" y="2932721"/>
              <a:ext cx="3630157" cy="707886"/>
            </a:xfrm>
            <a:prstGeom prst="rect">
              <a:avLst/>
            </a:prstGeom>
          </p:spPr>
          <p:txBody>
            <a:bodyPr wrap="square">
              <a:spAutoFit/>
            </a:bodyPr>
            <a:lstStyle/>
            <a:p>
              <a:pPr>
                <a:spcBef>
                  <a:spcPct val="20000"/>
                </a:spcBef>
                <a:defRPr/>
              </a:pPr>
              <a:r>
                <a:rPr lang="en-GB" dirty="0">
                  <a:ln/>
                  <a:solidFill>
                    <a:schemeClr val="bg1">
                      <a:lumMod val="95000"/>
                    </a:schemeClr>
                  </a:solidFill>
                  <a:latin typeface="Europa-Light" panose="02000000000000000000" pitchFamily="2" charset="77"/>
                </a:rPr>
                <a:t>Promote and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Solidify Chinese Business Position </a:t>
              </a:r>
              <a:r>
                <a:rPr lang="en-GB" dirty="0">
                  <a:ln/>
                  <a:solidFill>
                    <a:schemeClr val="bg1">
                      <a:lumMod val="95000"/>
                    </a:schemeClr>
                  </a:solidFill>
                  <a:latin typeface="Europa-Light" panose="02000000000000000000" pitchFamily="2" charset="77"/>
                </a:rPr>
                <a:t>in Europe:</a:t>
              </a:r>
              <a:endParaRPr lang="en-GB" altLang="zh-TW" dirty="0">
                <a:solidFill>
                  <a:schemeClr val="bg1">
                    <a:lumMod val="95000"/>
                  </a:schemeClr>
                </a:solidFill>
                <a:latin typeface="Europa-Light" panose="02000000000000000000" pitchFamily="2" charset="77"/>
              </a:endParaRPr>
            </a:p>
          </p:txBody>
        </p:sp>
        <p:sp>
          <p:nvSpPr>
            <p:cNvPr id="14" name="Rectangle 13">
              <a:extLst>
                <a:ext uri="{FF2B5EF4-FFF2-40B4-BE49-F238E27FC236}">
                  <a16:creationId xmlns:a16="http://schemas.microsoft.com/office/drawing/2014/main" id="{F01A9AF0-D1E6-4240-BE42-E1157715F073}"/>
                </a:ext>
              </a:extLst>
            </p:cNvPr>
            <p:cNvSpPr/>
            <p:nvPr/>
          </p:nvSpPr>
          <p:spPr>
            <a:xfrm>
              <a:off x="8426009" y="3683033"/>
              <a:ext cx="3386580" cy="307777"/>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Increase Chinese influence in Europe.</a:t>
              </a:r>
              <a:endParaRPr lang="en-GB" altLang="zh-TW" sz="1400" dirty="0">
                <a:solidFill>
                  <a:schemeClr val="bg1">
                    <a:lumMod val="75000"/>
                  </a:schemeClr>
                </a:solidFill>
                <a:latin typeface="Europa-Light" panose="02000000000000000000" pitchFamily="2" charset="77"/>
              </a:endParaRPr>
            </a:p>
          </p:txBody>
        </p:sp>
        <p:sp>
          <p:nvSpPr>
            <p:cNvPr id="18" name="Oval 17">
              <a:extLst>
                <a:ext uri="{FF2B5EF4-FFF2-40B4-BE49-F238E27FC236}">
                  <a16:creationId xmlns:a16="http://schemas.microsoft.com/office/drawing/2014/main" id="{B3D29C01-B085-614B-969B-33412C1E2BB3}"/>
                </a:ext>
              </a:extLst>
            </p:cNvPr>
            <p:cNvSpPr/>
            <p:nvPr/>
          </p:nvSpPr>
          <p:spPr>
            <a:xfrm>
              <a:off x="9817013" y="2417812"/>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2</a:t>
              </a:r>
            </a:p>
          </p:txBody>
        </p:sp>
      </p:grpSp>
      <p:grpSp>
        <p:nvGrpSpPr>
          <p:cNvPr id="21" name="Group 20">
            <a:extLst>
              <a:ext uri="{FF2B5EF4-FFF2-40B4-BE49-F238E27FC236}">
                <a16:creationId xmlns:a16="http://schemas.microsoft.com/office/drawing/2014/main" id="{849E92C4-6D7F-3943-88C2-2F1D464753B0}"/>
              </a:ext>
            </a:extLst>
          </p:cNvPr>
          <p:cNvGrpSpPr/>
          <p:nvPr/>
        </p:nvGrpSpPr>
        <p:grpSpPr>
          <a:xfrm>
            <a:off x="8426008" y="4074334"/>
            <a:ext cx="3630157" cy="2289619"/>
            <a:chOff x="8426008" y="4074334"/>
            <a:chExt cx="3630157" cy="2289619"/>
          </a:xfrm>
        </p:grpSpPr>
        <p:sp>
          <p:nvSpPr>
            <p:cNvPr id="15" name="Rectangle 14">
              <a:extLst>
                <a:ext uri="{FF2B5EF4-FFF2-40B4-BE49-F238E27FC236}">
                  <a16:creationId xmlns:a16="http://schemas.microsoft.com/office/drawing/2014/main" id="{DE1CFCED-29C1-8940-B9AE-137EF1693A02}"/>
                </a:ext>
              </a:extLst>
            </p:cNvPr>
            <p:cNvSpPr/>
            <p:nvPr/>
          </p:nvSpPr>
          <p:spPr>
            <a:xfrm>
              <a:off x="8426008" y="4616445"/>
              <a:ext cx="3630157" cy="677108"/>
            </a:xfrm>
            <a:prstGeom prst="rect">
              <a:avLst/>
            </a:prstGeom>
          </p:spPr>
          <p:txBody>
            <a:bodyPr wrap="square">
              <a:spAutoFit/>
            </a:bodyPr>
            <a:lstStyle/>
            <a:p>
              <a:pPr>
                <a:spcBef>
                  <a:spcPct val="20000"/>
                </a:spcBef>
                <a:defRPr/>
              </a:pPr>
              <a:r>
                <a:rPr lang="en-GB" dirty="0">
                  <a:ln/>
                  <a:solidFill>
                    <a:schemeClr val="bg1">
                      <a:lumMod val="95000"/>
                    </a:schemeClr>
                  </a:solidFill>
                  <a:latin typeface="Europa-Light" panose="02000000000000000000" pitchFamily="2" charset="77"/>
                </a:rPr>
                <a:t>Promote </a:t>
              </a:r>
              <a:r>
                <a:rPr lang="en-GB" sz="2000" dirty="0">
                  <a:ln/>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H</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ealthy E-commerce </a:t>
              </a:r>
              <a:r>
                <a:rPr lang="en-GB" dirty="0">
                  <a:ln/>
                  <a:solidFill>
                    <a:schemeClr val="bg1">
                      <a:lumMod val="95000"/>
                    </a:schemeClr>
                  </a:solidFill>
                  <a:latin typeface="Europa-Light" panose="02000000000000000000" pitchFamily="2" charset="77"/>
                </a:rPr>
                <a:t>Concept </a:t>
              </a:r>
              <a:endParaRPr lang="en-GB" altLang="zh-TW" dirty="0">
                <a:solidFill>
                  <a:schemeClr val="bg1">
                    <a:lumMod val="95000"/>
                  </a:schemeClr>
                </a:solidFill>
                <a:latin typeface="Europa-Light" panose="02000000000000000000" pitchFamily="2" charset="77"/>
              </a:endParaRPr>
            </a:p>
          </p:txBody>
        </p:sp>
        <p:sp>
          <p:nvSpPr>
            <p:cNvPr id="17" name="Rectangle 16">
              <a:extLst>
                <a:ext uri="{FF2B5EF4-FFF2-40B4-BE49-F238E27FC236}">
                  <a16:creationId xmlns:a16="http://schemas.microsoft.com/office/drawing/2014/main" id="{F68F7374-9139-4745-86DB-F1905021E642}"/>
                </a:ext>
              </a:extLst>
            </p:cNvPr>
            <p:cNvSpPr/>
            <p:nvPr/>
          </p:nvSpPr>
          <p:spPr>
            <a:xfrm>
              <a:off x="8426009" y="5366757"/>
              <a:ext cx="3386580" cy="997196"/>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Understand European Tax &amp; Customs rules and laws;  </a:t>
              </a:r>
            </a:p>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Help Chinese E-Commerce seller to import to Europe.</a:t>
              </a:r>
              <a:endParaRPr lang="en-GB" altLang="zh-TW" sz="1400" dirty="0">
                <a:solidFill>
                  <a:schemeClr val="bg1">
                    <a:lumMod val="75000"/>
                  </a:schemeClr>
                </a:solidFill>
                <a:latin typeface="Europa-Light" panose="02000000000000000000" pitchFamily="2" charset="77"/>
              </a:endParaRPr>
            </a:p>
          </p:txBody>
        </p:sp>
        <p:sp>
          <p:nvSpPr>
            <p:cNvPr id="19" name="Oval 18">
              <a:extLst>
                <a:ext uri="{FF2B5EF4-FFF2-40B4-BE49-F238E27FC236}">
                  <a16:creationId xmlns:a16="http://schemas.microsoft.com/office/drawing/2014/main" id="{76AF4E96-3690-194D-8063-979148DB2A92}"/>
                </a:ext>
              </a:extLst>
            </p:cNvPr>
            <p:cNvSpPr/>
            <p:nvPr/>
          </p:nvSpPr>
          <p:spPr>
            <a:xfrm>
              <a:off x="9817013" y="4074334"/>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3</a:t>
              </a:r>
            </a:p>
          </p:txBody>
        </p:sp>
      </p:grpSp>
      <p:sp>
        <p:nvSpPr>
          <p:cNvPr id="13" name="TextBox 12">
            <a:extLst>
              <a:ext uri="{FF2B5EF4-FFF2-40B4-BE49-F238E27FC236}">
                <a16:creationId xmlns:a16="http://schemas.microsoft.com/office/drawing/2014/main" id="{427E6F71-29F0-6E4D-8275-8B1950AD352B}"/>
              </a:ext>
            </a:extLst>
          </p:cNvPr>
          <p:cNvSpPr txBox="1"/>
          <p:nvPr/>
        </p:nvSpPr>
        <p:spPr>
          <a:xfrm>
            <a:off x="-77473" y="6226857"/>
            <a:ext cx="8069463" cy="523220"/>
          </a:xfrm>
          <a:prstGeom prst="rect">
            <a:avLst/>
          </a:prstGeom>
          <a:noFill/>
        </p:spPr>
        <p:txBody>
          <a:bodyPr wrap="square" rtlCol="0">
            <a:spAutoFit/>
          </a:bodyPr>
          <a:lstStyle/>
          <a:p>
            <a:pPr algn="ctr"/>
            <a:r>
              <a:rPr lang="en-US" sz="2800" dirty="0">
                <a:solidFill>
                  <a:srgbClr val="69CEF0"/>
                </a:solidFill>
                <a:latin typeface="Europa-Light" panose="02000000000000000000" pitchFamily="2" charset="77"/>
                <a:ea typeface="Hiragino Kaku Gothic Std W8" panose="020B0800000000000000" pitchFamily="34" charset="-128"/>
                <a:cs typeface="Arial" panose="020B0604020202020204" pitchFamily="34" charset="0"/>
              </a:rPr>
              <a:t>Balance the Sino-European positions! </a:t>
            </a:r>
          </a:p>
        </p:txBody>
      </p:sp>
      <p:pic>
        <p:nvPicPr>
          <p:cNvPr id="25" name="Picture 24">
            <a:extLst>
              <a:ext uri="{FF2B5EF4-FFF2-40B4-BE49-F238E27FC236}">
                <a16:creationId xmlns:a16="http://schemas.microsoft.com/office/drawing/2014/main" id="{D0431740-A384-8D4E-940B-00E116697A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862140"/>
            <a:ext cx="12192000" cy="6858000"/>
          </a:xfrm>
          <a:prstGeom prst="rect">
            <a:avLst/>
          </a:prstGeom>
        </p:spPr>
      </p:pic>
    </p:spTree>
    <p:extLst>
      <p:ext uri="{BB962C8B-B14F-4D97-AF65-F5344CB8AC3E}">
        <p14:creationId xmlns:p14="http://schemas.microsoft.com/office/powerpoint/2010/main" val="3776674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 presetClass="entr" presetSubtype="2"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nodeType="withEffect">
                                  <p:stCondLst>
                                    <p:cond delay="10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10" presetClass="entr" presetSubtype="0" fill="hold" nodeType="withEffect">
                                  <p:stCondLst>
                                    <p:cond delay="1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等腰三角形 2"/>
          <p:cNvSpPr/>
          <p:nvPr/>
        </p:nvSpPr>
        <p:spPr>
          <a:xfrm>
            <a:off x="1675679" y="1030115"/>
            <a:ext cx="8866207" cy="58278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Picture 42">
            <a:extLst>
              <a:ext uri="{FF2B5EF4-FFF2-40B4-BE49-F238E27FC236}">
                <a16:creationId xmlns:a16="http://schemas.microsoft.com/office/drawing/2014/main" id="{A43F7304-CDD2-6C4E-96B4-DEAEDD31BCA5}"/>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80000" contrast="-40000"/>
                    </a14:imgEffect>
                  </a14:imgLayer>
                </a14:imgProps>
              </a:ext>
              <a:ext uri="{28A0092B-C50C-407E-A947-70E740481C1C}">
                <a14:useLocalDpi xmlns:a14="http://schemas.microsoft.com/office/drawing/2010/main"/>
              </a:ext>
            </a:extLst>
          </a:blip>
          <a:stretch>
            <a:fillRect/>
          </a:stretch>
        </p:blipFill>
        <p:spPr>
          <a:xfrm>
            <a:off x="14868" y="0"/>
            <a:ext cx="12187830" cy="6858001"/>
          </a:xfrm>
          <a:prstGeom prst="rect">
            <a:avLst/>
          </a:prstGeom>
          <a:effectLst/>
        </p:spPr>
      </p:pic>
      <p:sp>
        <p:nvSpPr>
          <p:cNvPr id="59" name="TextBox 58">
            <a:extLst>
              <a:ext uri="{FF2B5EF4-FFF2-40B4-BE49-F238E27FC236}">
                <a16:creationId xmlns:a16="http://schemas.microsoft.com/office/drawing/2014/main" id="{9DEFFF3A-0F13-464A-8406-BADBA2BB704A}"/>
              </a:ext>
            </a:extLst>
          </p:cNvPr>
          <p:cNvSpPr txBox="1"/>
          <p:nvPr/>
        </p:nvSpPr>
        <p:spPr>
          <a:xfrm>
            <a:off x="2331888" y="341300"/>
            <a:ext cx="7565084" cy="1138773"/>
          </a:xfrm>
          <a:prstGeom prst="rect">
            <a:avLst/>
          </a:prstGeom>
          <a:noFill/>
        </p:spPr>
        <p:txBody>
          <a:bodyPr wrap="none" rtlCol="0">
            <a:spAutoFit/>
          </a:bodyPr>
          <a:lstStyle/>
          <a:p>
            <a:pPr algn="ctr"/>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Who is </a:t>
            </a:r>
          </a:p>
          <a:p>
            <a:pPr algn="ctr"/>
            <a:r>
              <a:rPr lang="en-US" sz="3600" dirty="0">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Top Group International (TGI) B.V.? </a:t>
            </a:r>
          </a:p>
        </p:txBody>
      </p:sp>
      <p:sp>
        <p:nvSpPr>
          <p:cNvPr id="8" name="TextBox 7">
            <a:extLst>
              <a:ext uri="{FF2B5EF4-FFF2-40B4-BE49-F238E27FC236}">
                <a16:creationId xmlns:a16="http://schemas.microsoft.com/office/drawing/2014/main" id="{A27DB544-5490-9D48-9723-2C1BA23582BA}"/>
              </a:ext>
            </a:extLst>
          </p:cNvPr>
          <p:cNvSpPr txBox="1"/>
          <p:nvPr/>
        </p:nvSpPr>
        <p:spPr>
          <a:xfrm>
            <a:off x="1970242" y="1621824"/>
            <a:ext cx="8277083" cy="584775"/>
          </a:xfrm>
          <a:prstGeom prst="rect">
            <a:avLst/>
          </a:prstGeom>
          <a:noFill/>
        </p:spPr>
        <p:txBody>
          <a:bodyPr wrap="square" rtlCol="0">
            <a:spAutoFit/>
          </a:bodyPr>
          <a:lstStyle/>
          <a:p>
            <a:pPr algn="ct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Top Group International BV </a:t>
            </a:r>
            <a:r>
              <a:rPr lang="en-US" sz="16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founded in 2001</a:t>
            </a: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is the </a:t>
            </a:r>
            <a:r>
              <a:rPr lang="en-US" sz="16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first self-run Chinese </a:t>
            </a: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Taiwanese </a:t>
            </a:r>
            <a:r>
              <a:rPr lang="en-US" sz="16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Forwarding &amp; Logistic Company in the Netherland</a:t>
            </a: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We are specialized in…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5414843"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37" name="Group 36">
            <a:extLst>
              <a:ext uri="{FF2B5EF4-FFF2-40B4-BE49-F238E27FC236}">
                <a16:creationId xmlns:a16="http://schemas.microsoft.com/office/drawing/2014/main" id="{83087597-9FBC-0045-9C02-61B2FB105EF3}"/>
              </a:ext>
            </a:extLst>
          </p:cNvPr>
          <p:cNvGrpSpPr/>
          <p:nvPr/>
        </p:nvGrpSpPr>
        <p:grpSpPr>
          <a:xfrm>
            <a:off x="1315546" y="2495003"/>
            <a:ext cx="4468499" cy="1422123"/>
            <a:chOff x="1315546" y="2589985"/>
            <a:chExt cx="4468499" cy="1422123"/>
          </a:xfrm>
        </p:grpSpPr>
        <p:sp>
          <p:nvSpPr>
            <p:cNvPr id="2" name="Rectangle 1">
              <a:extLst>
                <a:ext uri="{FF2B5EF4-FFF2-40B4-BE49-F238E27FC236}">
                  <a16:creationId xmlns:a16="http://schemas.microsoft.com/office/drawing/2014/main" id="{4BFE0FAE-2F7B-FF47-A599-CC6B7AC2B59C}"/>
                </a:ext>
              </a:extLst>
            </p:cNvPr>
            <p:cNvSpPr/>
            <p:nvPr/>
          </p:nvSpPr>
          <p:spPr>
            <a:xfrm>
              <a:off x="2942809" y="2781240"/>
              <a:ext cx="2841236" cy="1157240"/>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Own Operating Team </a:t>
              </a:r>
              <a:r>
                <a:rPr lang="en-GB" sz="1600" dirty="0">
                  <a:ln/>
                  <a:solidFill>
                    <a:schemeClr val="bg1">
                      <a:lumMod val="95000"/>
                    </a:schemeClr>
                  </a:solidFill>
                  <a:latin typeface="Europa-Light" panose="02000000000000000000" pitchFamily="2" charset="77"/>
                </a:rPr>
                <a:t>for Logistic &amp; Forwarding + </a:t>
              </a:r>
            </a:p>
            <a:p>
              <a:pPr>
                <a:spcBef>
                  <a:spcPct val="20000"/>
                </a:spcBef>
                <a:defRPr/>
              </a:pPr>
              <a:r>
                <a:rPr lang="en-GB" sz="1600" dirty="0">
                  <a:ln/>
                  <a:solidFill>
                    <a:schemeClr val="bg1">
                      <a:lumMod val="95000"/>
                    </a:schemeClr>
                  </a:solidFill>
                  <a:latin typeface="Europa-Light" panose="02000000000000000000" pitchFamily="2" charset="77"/>
                </a:rPr>
                <a:t>VAS (Value Added Service) with rework facilities. </a:t>
              </a:r>
              <a:endParaRPr lang="en-GB" altLang="zh-TW" sz="1600" dirty="0">
                <a:solidFill>
                  <a:schemeClr val="bg1">
                    <a:lumMod val="95000"/>
                  </a:schemeClr>
                </a:solidFill>
                <a:latin typeface="Europa-Light" panose="02000000000000000000" pitchFamily="2" charset="77"/>
              </a:endParaRPr>
            </a:p>
          </p:txBody>
        </p:sp>
        <p:pic>
          <p:nvPicPr>
            <p:cNvPr id="27" name="Picture 26">
              <a:extLst>
                <a:ext uri="{FF2B5EF4-FFF2-40B4-BE49-F238E27FC236}">
                  <a16:creationId xmlns:a16="http://schemas.microsoft.com/office/drawing/2014/main" id="{CEEFEC84-4C04-3D4B-86AE-77AF4E0C303C}"/>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6854"/>
                      </a14:imgEffect>
                      <a14:imgEffect>
                        <a14:saturation sat="279000"/>
                      </a14:imgEffect>
                    </a14:imgLayer>
                  </a14:imgProps>
                </a:ext>
                <a:ext uri="{28A0092B-C50C-407E-A947-70E740481C1C}">
                  <a14:useLocalDpi xmlns:a14="http://schemas.microsoft.com/office/drawing/2010/main"/>
                </a:ext>
              </a:extLst>
            </a:blip>
            <a:stretch>
              <a:fillRect/>
            </a:stretch>
          </p:blipFill>
          <p:spPr>
            <a:xfrm>
              <a:off x="1315546" y="2589985"/>
              <a:ext cx="1422123" cy="1422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8" name="Group 37">
            <a:extLst>
              <a:ext uri="{FF2B5EF4-FFF2-40B4-BE49-F238E27FC236}">
                <a16:creationId xmlns:a16="http://schemas.microsoft.com/office/drawing/2014/main" id="{A49228B8-4A56-9846-B75C-B44F81AC99BD}"/>
              </a:ext>
            </a:extLst>
          </p:cNvPr>
          <p:cNvGrpSpPr/>
          <p:nvPr/>
        </p:nvGrpSpPr>
        <p:grpSpPr>
          <a:xfrm>
            <a:off x="1315546" y="4255251"/>
            <a:ext cx="4468499" cy="1452902"/>
            <a:chOff x="1315546" y="4803093"/>
            <a:chExt cx="4468499" cy="1452902"/>
          </a:xfrm>
        </p:grpSpPr>
        <p:sp>
          <p:nvSpPr>
            <p:cNvPr id="11" name="Rectangle 10">
              <a:extLst>
                <a:ext uri="{FF2B5EF4-FFF2-40B4-BE49-F238E27FC236}">
                  <a16:creationId xmlns:a16="http://schemas.microsoft.com/office/drawing/2014/main" id="{906FA707-BFFA-DF42-99D5-43E27A06DA9F}"/>
                </a:ext>
              </a:extLst>
            </p:cNvPr>
            <p:cNvSpPr/>
            <p:nvPr/>
          </p:nvSpPr>
          <p:spPr>
            <a:xfrm>
              <a:off x="2942809" y="4871000"/>
              <a:ext cx="2841236" cy="138499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Licensed &amp; Certified in Bonded Customs</a:t>
              </a:r>
              <a:r>
                <a:rPr lang="en-GB" sz="1600" dirty="0">
                  <a:ln/>
                  <a:solidFill>
                    <a:schemeClr val="bg1">
                      <a:lumMod val="95000"/>
                    </a:schemeClr>
                  </a:solidFill>
                  <a:latin typeface="Europa-Light" panose="02000000000000000000" pitchFamily="2" charset="77"/>
                </a:rPr>
                <a:t>, Venue Customs for  E-commerce supported by in-house &amp; external Customs Team. </a:t>
              </a:r>
              <a:endParaRPr lang="en-GB" altLang="zh-TW" sz="1600" dirty="0">
                <a:solidFill>
                  <a:schemeClr val="bg1">
                    <a:lumMod val="95000"/>
                  </a:schemeClr>
                </a:solidFill>
                <a:latin typeface="Europa-Light" panose="02000000000000000000" pitchFamily="2" charset="77"/>
              </a:endParaRPr>
            </a:p>
          </p:txBody>
        </p:sp>
        <p:pic>
          <p:nvPicPr>
            <p:cNvPr id="32" name="Picture 31">
              <a:extLst>
                <a:ext uri="{FF2B5EF4-FFF2-40B4-BE49-F238E27FC236}">
                  <a16:creationId xmlns:a16="http://schemas.microsoft.com/office/drawing/2014/main" id="{55E15EB4-0E8F-6546-82CC-E1B782C649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546" y="4803093"/>
              <a:ext cx="1452902" cy="14529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9" name="Group 38">
            <a:extLst>
              <a:ext uri="{FF2B5EF4-FFF2-40B4-BE49-F238E27FC236}">
                <a16:creationId xmlns:a16="http://schemas.microsoft.com/office/drawing/2014/main" id="{B3B687DA-CF1A-8444-986C-443D0CA6EAB9}"/>
              </a:ext>
            </a:extLst>
          </p:cNvPr>
          <p:cNvGrpSpPr/>
          <p:nvPr/>
        </p:nvGrpSpPr>
        <p:grpSpPr>
          <a:xfrm>
            <a:off x="6392806" y="2495003"/>
            <a:ext cx="4483648" cy="1424834"/>
            <a:chOff x="6392806" y="2589985"/>
            <a:chExt cx="4483648" cy="1424834"/>
          </a:xfrm>
        </p:grpSpPr>
        <p:sp>
          <p:nvSpPr>
            <p:cNvPr id="20" name="Rectangle 19">
              <a:extLst>
                <a:ext uri="{FF2B5EF4-FFF2-40B4-BE49-F238E27FC236}">
                  <a16:creationId xmlns:a16="http://schemas.microsoft.com/office/drawing/2014/main" id="{9B635F55-A132-694D-BC41-95D9A1A95E7E}"/>
                </a:ext>
              </a:extLst>
            </p:cNvPr>
            <p:cNvSpPr/>
            <p:nvPr/>
          </p:nvSpPr>
          <p:spPr>
            <a:xfrm>
              <a:off x="8035218" y="2629824"/>
              <a:ext cx="2841236" cy="138499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Legal, Tax &amp; Financial Consultant Team</a:t>
              </a:r>
              <a:r>
                <a:rPr lang="en-GB" sz="1600" dirty="0">
                  <a:ln/>
                  <a:solidFill>
                    <a:schemeClr val="bg1">
                      <a:lumMod val="95000"/>
                    </a:schemeClr>
                  </a:solidFill>
                  <a:latin typeface="Europa-Light" panose="02000000000000000000" pitchFamily="2" charset="77"/>
                </a:rPr>
                <a:t>, assisting customer with GFR &amp; BV setup plus Admin &amp; Finance administration control.</a:t>
              </a:r>
              <a:endParaRPr lang="en-GB" altLang="zh-TW" sz="1600" dirty="0">
                <a:solidFill>
                  <a:schemeClr val="bg1">
                    <a:lumMod val="95000"/>
                  </a:schemeClr>
                </a:solidFill>
                <a:latin typeface="Europa-Light" panose="02000000000000000000" pitchFamily="2" charset="77"/>
              </a:endParaRPr>
            </a:p>
          </p:txBody>
        </p:sp>
        <p:pic>
          <p:nvPicPr>
            <p:cNvPr id="34" name="Picture 33">
              <a:extLst>
                <a:ext uri="{FF2B5EF4-FFF2-40B4-BE49-F238E27FC236}">
                  <a16:creationId xmlns:a16="http://schemas.microsoft.com/office/drawing/2014/main" id="{292D12B2-4BFB-9943-92DD-5D1EC0999F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2806" y="2589985"/>
              <a:ext cx="1422123" cy="1422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40" name="Group 39">
            <a:extLst>
              <a:ext uri="{FF2B5EF4-FFF2-40B4-BE49-F238E27FC236}">
                <a16:creationId xmlns:a16="http://schemas.microsoft.com/office/drawing/2014/main" id="{0632AD50-6976-DC46-89B5-9728B0F69550}"/>
              </a:ext>
            </a:extLst>
          </p:cNvPr>
          <p:cNvGrpSpPr/>
          <p:nvPr/>
        </p:nvGrpSpPr>
        <p:grpSpPr>
          <a:xfrm>
            <a:off x="6392806" y="4255290"/>
            <a:ext cx="4441438" cy="1452863"/>
            <a:chOff x="6392806" y="4803132"/>
            <a:chExt cx="4441438" cy="1452863"/>
          </a:xfrm>
        </p:grpSpPr>
        <p:sp>
          <p:nvSpPr>
            <p:cNvPr id="15" name="Rectangle 14">
              <a:extLst>
                <a:ext uri="{FF2B5EF4-FFF2-40B4-BE49-F238E27FC236}">
                  <a16:creationId xmlns:a16="http://schemas.microsoft.com/office/drawing/2014/main" id="{DE1CFCED-29C1-8940-B9AE-137EF1693A02}"/>
                </a:ext>
              </a:extLst>
            </p:cNvPr>
            <p:cNvSpPr/>
            <p:nvPr/>
          </p:nvSpPr>
          <p:spPr>
            <a:xfrm>
              <a:off x="7993008" y="4871000"/>
              <a:ext cx="2841236" cy="138499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IND (Immigration &amp; Naturalisation Service</a:t>
              </a:r>
              <a:r>
                <a:rPr lang="en-GB" sz="1600" dirty="0">
                  <a:ln/>
                  <a:solidFill>
                    <a:schemeClr val="bg1">
                      <a:lumMod val="95000"/>
                    </a:schemeClr>
                  </a:solidFill>
                  <a:latin typeface="Europa-Light" panose="02000000000000000000" pitchFamily="2" charset="77"/>
                </a:rPr>
                <a:t>) government approved partner in assisting work &amp; resident permit application. </a:t>
              </a:r>
              <a:endParaRPr lang="en-GB" altLang="zh-TW" sz="1600" dirty="0">
                <a:solidFill>
                  <a:schemeClr val="bg1">
                    <a:lumMod val="95000"/>
                  </a:schemeClr>
                </a:solidFill>
                <a:latin typeface="Europa-Light" panose="02000000000000000000" pitchFamily="2" charset="77"/>
              </a:endParaRPr>
            </a:p>
          </p:txBody>
        </p:sp>
        <p:pic>
          <p:nvPicPr>
            <p:cNvPr id="36" name="Picture 35">
              <a:extLst>
                <a:ext uri="{FF2B5EF4-FFF2-40B4-BE49-F238E27FC236}">
                  <a16:creationId xmlns:a16="http://schemas.microsoft.com/office/drawing/2014/main" id="{A49A13B4-B7B5-E148-A678-6D157FC1B1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2806" y="4803132"/>
              <a:ext cx="1422124" cy="1422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2" name="TextBox 41">
            <a:extLst>
              <a:ext uri="{FF2B5EF4-FFF2-40B4-BE49-F238E27FC236}">
                <a16:creationId xmlns:a16="http://schemas.microsoft.com/office/drawing/2014/main" id="{031A9BF0-22CF-8343-A787-9A108CE83CE4}"/>
              </a:ext>
            </a:extLst>
          </p:cNvPr>
          <p:cNvSpPr txBox="1"/>
          <p:nvPr/>
        </p:nvSpPr>
        <p:spPr>
          <a:xfrm>
            <a:off x="1244767" y="6102665"/>
            <a:ext cx="9728034" cy="461665"/>
          </a:xfrm>
          <a:prstGeom prst="rect">
            <a:avLst/>
          </a:prstGeom>
          <a:noFill/>
        </p:spPr>
        <p:txBody>
          <a:bodyPr wrap="square" rtlCol="0">
            <a:spAutoFit/>
          </a:bodyPr>
          <a:lstStyle/>
          <a:p>
            <a:pPr algn="ctr"/>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We are your Total Supply-Chain solution Partner! </a:t>
            </a:r>
          </a:p>
        </p:txBody>
      </p:sp>
    </p:spTree>
    <p:extLst>
      <p:ext uri="{BB962C8B-B14F-4D97-AF65-F5344CB8AC3E}">
        <p14:creationId xmlns:p14="http://schemas.microsoft.com/office/powerpoint/2010/main" val="6745574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 presetClass="entr" presetSubtype="4" fill="hold" nodeType="withEffect">
                                  <p:stCondLst>
                                    <p:cond delay="100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1000" fill="hold"/>
                                        <p:tgtEl>
                                          <p:spTgt spid="37"/>
                                        </p:tgtEl>
                                        <p:attrNameLst>
                                          <p:attrName>ppt_x</p:attrName>
                                        </p:attrNameLst>
                                      </p:cBhvr>
                                      <p:tavLst>
                                        <p:tav tm="0">
                                          <p:val>
                                            <p:strVal val="#ppt_x"/>
                                          </p:val>
                                        </p:tav>
                                        <p:tav tm="100000">
                                          <p:val>
                                            <p:strVal val="#ppt_x"/>
                                          </p:val>
                                        </p:tav>
                                      </p:tavLst>
                                    </p:anim>
                                    <p:anim calcmode="lin" valueType="num">
                                      <p:cBhvr additive="base">
                                        <p:cTn id="11" dur="100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1000" fill="hold"/>
                                        <p:tgtEl>
                                          <p:spTgt spid="39"/>
                                        </p:tgtEl>
                                        <p:attrNameLst>
                                          <p:attrName>ppt_x</p:attrName>
                                        </p:attrNameLst>
                                      </p:cBhvr>
                                      <p:tavLst>
                                        <p:tav tm="0">
                                          <p:val>
                                            <p:strVal val="#ppt_x"/>
                                          </p:val>
                                        </p:tav>
                                        <p:tav tm="100000">
                                          <p:val>
                                            <p:strVal val="#ppt_x"/>
                                          </p:val>
                                        </p:tav>
                                      </p:tavLst>
                                    </p:anim>
                                    <p:anim calcmode="lin" valueType="num">
                                      <p:cBhvr additive="base">
                                        <p:cTn id="15" dur="1000" fill="hold"/>
                                        <p:tgtEl>
                                          <p:spTgt spid="3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50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1000" fill="hold"/>
                                        <p:tgtEl>
                                          <p:spTgt spid="38"/>
                                        </p:tgtEl>
                                        <p:attrNameLst>
                                          <p:attrName>ppt_x</p:attrName>
                                        </p:attrNameLst>
                                      </p:cBhvr>
                                      <p:tavLst>
                                        <p:tav tm="0">
                                          <p:val>
                                            <p:strVal val="#ppt_x"/>
                                          </p:val>
                                        </p:tav>
                                        <p:tav tm="100000">
                                          <p:val>
                                            <p:strVal val="#ppt_x"/>
                                          </p:val>
                                        </p:tav>
                                      </p:tavLst>
                                    </p:anim>
                                    <p:anim calcmode="lin" valueType="num">
                                      <p:cBhvr additive="base">
                                        <p:cTn id="19" dur="1000" fill="hold"/>
                                        <p:tgtEl>
                                          <p:spTgt spid="3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00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1000" fill="hold"/>
                                        <p:tgtEl>
                                          <p:spTgt spid="40"/>
                                        </p:tgtEl>
                                        <p:attrNameLst>
                                          <p:attrName>ppt_x</p:attrName>
                                        </p:attrNameLst>
                                      </p:cBhvr>
                                      <p:tavLst>
                                        <p:tav tm="0">
                                          <p:val>
                                            <p:strVal val="#ppt_x"/>
                                          </p:val>
                                        </p:tav>
                                        <p:tav tm="100000">
                                          <p:val>
                                            <p:strVal val="#ppt_x"/>
                                          </p:val>
                                        </p:tav>
                                      </p:tavLst>
                                    </p:anim>
                                    <p:anim calcmode="lin" valueType="num">
                                      <p:cBhvr additive="base">
                                        <p:cTn id="23" dur="1000" fill="hold"/>
                                        <p:tgtEl>
                                          <p:spTgt spid="40"/>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900" decel="100000" fill="hold"/>
                                        <p:tgtEl>
                                          <p:spTgt spid="4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77" name="圖片 11376" descr="53"/>
          <p:cNvPicPr>
            <a:picLocks noGrp="1" noChangeAspect="1"/>
          </p:cNvPicPr>
          <p:nvPr isPhoto="1"/>
        </p:nvPicPr>
        <p:blipFill>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tretch>
            <a:fillRect/>
          </a:stretch>
        </p:blipFill>
        <p:spPr>
          <a:xfrm>
            <a:off x="-94593" y="-53209"/>
            <a:ext cx="12426732" cy="6990037"/>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2096834" y="413301"/>
            <a:ext cx="3533210" cy="1077218"/>
          </a:xfrm>
          <a:prstGeom prst="rect">
            <a:avLst/>
          </a:prstGeom>
          <a:noFill/>
        </p:spPr>
        <p:txBody>
          <a:bodyPr wrap="none" rtlCol="0">
            <a:spAutoFit/>
          </a:bodyPr>
          <a:lstStyle/>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92250" y="1120686"/>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Rectangle 19">
            <a:extLst>
              <a:ext uri="{FF2B5EF4-FFF2-40B4-BE49-F238E27FC236}">
                <a16:creationId xmlns:a16="http://schemas.microsoft.com/office/drawing/2014/main" id="{9B635F55-A132-694D-BC41-95D9A1A95E7E}"/>
              </a:ext>
            </a:extLst>
          </p:cNvPr>
          <p:cNvSpPr/>
          <p:nvPr/>
        </p:nvSpPr>
        <p:spPr>
          <a:xfrm>
            <a:off x="3129312" y="3838981"/>
            <a:ext cx="3192419" cy="2215991"/>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Acceleration in Europe.</a:t>
            </a:r>
            <a:r>
              <a:rPr lang="en-GB" sz="1600" dirty="0">
                <a:ln/>
                <a:solidFill>
                  <a:schemeClr val="bg1">
                    <a:lumMod val="95000"/>
                  </a:schemeClr>
                </a:solidFill>
                <a:latin typeface="Europa-Light" panose="02000000000000000000" pitchFamily="2" charset="77"/>
              </a:rPr>
              <a:t>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Rental growth escalated to 5%, a break from the recent 2-3% that had characterized the last several years, as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growth broadened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on the continent,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led by a roll down in concessions and increases in headline rates.</a:t>
            </a:r>
          </a:p>
        </p:txBody>
      </p:sp>
      <p:grpSp>
        <p:nvGrpSpPr>
          <p:cNvPr id="28" name="Group 27">
            <a:extLst>
              <a:ext uri="{FF2B5EF4-FFF2-40B4-BE49-F238E27FC236}">
                <a16:creationId xmlns:a16="http://schemas.microsoft.com/office/drawing/2014/main" id="{9F63DDE1-56AF-7744-AD0A-7876CC7DB46B}"/>
              </a:ext>
            </a:extLst>
          </p:cNvPr>
          <p:cNvGrpSpPr/>
          <p:nvPr/>
        </p:nvGrpSpPr>
        <p:grpSpPr>
          <a:xfrm>
            <a:off x="2929864" y="1659417"/>
            <a:ext cx="3440115" cy="1938992"/>
            <a:chOff x="3883866" y="1994846"/>
            <a:chExt cx="2517913" cy="1938992"/>
          </a:xfrm>
        </p:grpSpPr>
        <p:sp>
          <p:nvSpPr>
            <p:cNvPr id="29" name="Rectangle 28">
              <a:extLst>
                <a:ext uri="{FF2B5EF4-FFF2-40B4-BE49-F238E27FC236}">
                  <a16:creationId xmlns:a16="http://schemas.microsoft.com/office/drawing/2014/main" id="{61B2DABA-F4B9-0848-B9E7-5A83706AADC1}"/>
                </a:ext>
              </a:extLst>
            </p:cNvPr>
            <p:cNvSpPr/>
            <p:nvPr/>
          </p:nvSpPr>
          <p:spPr>
            <a:xfrm>
              <a:off x="3883866" y="1994846"/>
              <a:ext cx="2517913" cy="1938992"/>
            </a:xfrm>
            <a:prstGeom prst="rect">
              <a:avLst/>
            </a:prstGeom>
          </p:spPr>
          <p:txBody>
            <a:bodyPr wrap="square">
              <a:spAutoFit/>
            </a:bodyPr>
            <a:lstStyle/>
            <a:p>
              <a:pPr algn="ctr"/>
              <a:r>
                <a:rPr lang="en-US" sz="9600" dirty="0">
                  <a:solidFill>
                    <a:srgbClr val="FF7E79"/>
                  </a:solidFill>
                </a:rPr>
                <a:t>5</a:t>
              </a:r>
              <a:r>
                <a:rPr lang="en-US" sz="2400" dirty="0">
                  <a:solidFill>
                    <a:srgbClr val="FF7E79"/>
                  </a:solidFill>
                </a:rPr>
                <a:t>%</a:t>
              </a:r>
              <a:r>
                <a:rPr lang="en-US" sz="4000" dirty="0">
                  <a:solidFill>
                    <a:srgbClr val="FF7E79"/>
                  </a:solidFill>
                </a:rPr>
                <a:t> </a:t>
              </a:r>
            </a:p>
            <a:p>
              <a:pPr algn="ctr"/>
              <a:r>
                <a:rPr lang="en-US" sz="2400" dirty="0">
                  <a:ln/>
                  <a:solidFill>
                    <a:schemeClr val="bg1">
                      <a:lumMod val="95000"/>
                    </a:schemeClr>
                  </a:solidFill>
                  <a:latin typeface="Europa-Light" panose="02000000000000000000" pitchFamily="2" charset="77"/>
                </a:rPr>
                <a:t>European rent growth</a:t>
              </a:r>
            </a:p>
          </p:txBody>
        </p:sp>
        <p:sp>
          <p:nvSpPr>
            <p:cNvPr id="5" name="Rectangle 4">
              <a:extLst>
                <a:ext uri="{FF2B5EF4-FFF2-40B4-BE49-F238E27FC236}">
                  <a16:creationId xmlns:a16="http://schemas.microsoft.com/office/drawing/2014/main" id="{6A6E04EC-D15A-F244-A91E-558F4B9A1E26}"/>
                </a:ext>
              </a:extLst>
            </p:cNvPr>
            <p:cNvSpPr/>
            <p:nvPr/>
          </p:nvSpPr>
          <p:spPr>
            <a:xfrm>
              <a:off x="3991237" y="2928504"/>
              <a:ext cx="558368" cy="369332"/>
            </a:xfrm>
            <a:prstGeom prst="rect">
              <a:avLst/>
            </a:prstGeom>
          </p:spPr>
          <p:txBody>
            <a:bodyPr wrap="none">
              <a:spAutoFit/>
            </a:bodyPr>
            <a:lstStyle/>
            <a:p>
              <a:r>
                <a:rPr lang="en-GB" dirty="0">
                  <a:ln/>
                  <a:solidFill>
                    <a:schemeClr val="bg1">
                      <a:lumMod val="95000"/>
                    </a:schemeClr>
                  </a:solidFill>
                  <a:latin typeface="Europa-Light" panose="02000000000000000000" pitchFamily="2" charset="77"/>
                </a:rPr>
                <a:t>2-3%</a:t>
              </a:r>
              <a:endParaRPr lang="en-US" dirty="0"/>
            </a:p>
          </p:txBody>
        </p:sp>
        <p:cxnSp>
          <p:nvCxnSpPr>
            <p:cNvPr id="7" name="Straight Arrow Connector 6">
              <a:extLst>
                <a:ext uri="{FF2B5EF4-FFF2-40B4-BE49-F238E27FC236}">
                  <a16:creationId xmlns:a16="http://schemas.microsoft.com/office/drawing/2014/main" id="{E73D7B80-95CF-C444-BE74-FB295DD9490B}"/>
                </a:ext>
              </a:extLst>
            </p:cNvPr>
            <p:cNvCxnSpPr>
              <a:cxnSpLocks/>
            </p:cNvCxnSpPr>
            <p:nvPr/>
          </p:nvCxnSpPr>
          <p:spPr>
            <a:xfrm flipV="1">
              <a:off x="4397915" y="2713383"/>
              <a:ext cx="266874" cy="215122"/>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6F384F83-87C5-6C42-A338-BF0C6F57FEA0}"/>
              </a:ext>
            </a:extLst>
          </p:cNvPr>
          <p:cNvSpPr/>
          <p:nvPr/>
        </p:nvSpPr>
        <p:spPr>
          <a:xfrm>
            <a:off x="498904" y="4125246"/>
            <a:ext cx="2071449" cy="1277273"/>
          </a:xfrm>
          <a:prstGeom prst="rect">
            <a:avLst/>
          </a:prstGeom>
        </p:spPr>
        <p:txBody>
          <a:bodyPr wrap="square">
            <a:spAutoFit/>
          </a:bodyPr>
          <a:lstStyle/>
          <a:p>
            <a:r>
              <a:rPr lang="en-US" sz="11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HIGHEST MARKET RENTAL </a:t>
            </a:r>
          </a:p>
          <a:p>
            <a:r>
              <a:rPr lang="en-US" sz="11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GROWTH, EUROPE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Rotterdam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Budapest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Prague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Greater Silesia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Hannover</a:t>
            </a:r>
          </a:p>
        </p:txBody>
      </p:sp>
      <p:grpSp>
        <p:nvGrpSpPr>
          <p:cNvPr id="3" name="Group 2">
            <a:extLst>
              <a:ext uri="{FF2B5EF4-FFF2-40B4-BE49-F238E27FC236}">
                <a16:creationId xmlns:a16="http://schemas.microsoft.com/office/drawing/2014/main" id="{51719CAF-CC90-E741-BE59-25376F90BFA7}"/>
              </a:ext>
            </a:extLst>
          </p:cNvPr>
          <p:cNvGrpSpPr/>
          <p:nvPr/>
        </p:nvGrpSpPr>
        <p:grpSpPr>
          <a:xfrm>
            <a:off x="317559" y="1490519"/>
            <a:ext cx="2027582" cy="1938481"/>
            <a:chOff x="317559" y="1490519"/>
            <a:chExt cx="2027582" cy="2495072"/>
          </a:xfrm>
        </p:grpSpPr>
        <p:sp>
          <p:nvSpPr>
            <p:cNvPr id="2" name="Rectangle 1">
              <a:extLst>
                <a:ext uri="{FF2B5EF4-FFF2-40B4-BE49-F238E27FC236}">
                  <a16:creationId xmlns:a16="http://schemas.microsoft.com/office/drawing/2014/main" id="{4BFE0FAE-2F7B-FF47-A599-CC6B7AC2B59C}"/>
                </a:ext>
              </a:extLst>
            </p:cNvPr>
            <p:cNvSpPr/>
            <p:nvPr/>
          </p:nvSpPr>
          <p:spPr>
            <a:xfrm>
              <a:off x="317559" y="1490519"/>
              <a:ext cx="2027582" cy="877163"/>
            </a:xfrm>
            <a:prstGeom prst="rect">
              <a:avLst/>
            </a:prstGeom>
          </p:spPr>
          <p:txBody>
            <a:bodyPr wrap="square">
              <a:spAutoFit/>
            </a:bodyPr>
            <a:lstStyle/>
            <a:p>
              <a:pPr algn="ctr"/>
              <a:r>
                <a:rPr lang="en-US" sz="4000" dirty="0">
                  <a:solidFill>
                    <a:schemeClr val="bg1"/>
                  </a:solidFill>
                </a:rPr>
                <a:t>6</a:t>
              </a:r>
              <a:r>
                <a:rPr lang="en-US" sz="1200" dirty="0">
                  <a:solidFill>
                    <a:schemeClr val="bg1"/>
                  </a:solidFill>
                </a:rPr>
                <a:t>% </a:t>
              </a:r>
            </a:p>
            <a:p>
              <a:pPr algn="ct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Global rent growth</a:t>
              </a:r>
            </a:p>
          </p:txBody>
        </p:sp>
        <p:sp>
          <p:nvSpPr>
            <p:cNvPr id="25" name="Rectangle 24">
              <a:extLst>
                <a:ext uri="{FF2B5EF4-FFF2-40B4-BE49-F238E27FC236}">
                  <a16:creationId xmlns:a16="http://schemas.microsoft.com/office/drawing/2014/main" id="{9B759013-D42C-BC47-B715-C6C883826D38}"/>
                </a:ext>
              </a:extLst>
            </p:cNvPr>
            <p:cNvSpPr/>
            <p:nvPr/>
          </p:nvSpPr>
          <p:spPr>
            <a:xfrm>
              <a:off x="317559" y="2662330"/>
              <a:ext cx="2027582" cy="877163"/>
            </a:xfrm>
            <a:prstGeom prst="rect">
              <a:avLst/>
            </a:prstGeom>
          </p:spPr>
          <p:txBody>
            <a:bodyPr wrap="square">
              <a:spAutoFit/>
            </a:bodyPr>
            <a:lstStyle/>
            <a:p>
              <a:pPr algn="ctr"/>
              <a:r>
                <a:rPr lang="en-US" sz="4000" dirty="0">
                  <a:solidFill>
                    <a:schemeClr val="bg1"/>
                  </a:solidFill>
                </a:rPr>
                <a:t>5</a:t>
              </a:r>
              <a:r>
                <a:rPr lang="en-US" sz="1200" dirty="0">
                  <a:solidFill>
                    <a:schemeClr val="bg1"/>
                  </a:solidFill>
                </a:rPr>
                <a:t>% </a:t>
              </a:r>
            </a:p>
            <a:p>
              <a:pPr algn="ct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European rent growth</a:t>
              </a:r>
            </a:p>
          </p:txBody>
        </p:sp>
        <p:sp>
          <p:nvSpPr>
            <p:cNvPr id="14" name="Rounded Rectangle 13">
              <a:extLst>
                <a:ext uri="{FF2B5EF4-FFF2-40B4-BE49-F238E27FC236}">
                  <a16:creationId xmlns:a16="http://schemas.microsoft.com/office/drawing/2014/main" id="{25411CD2-3901-D145-AE66-7FEACC3C9F03}"/>
                </a:ext>
              </a:extLst>
            </p:cNvPr>
            <p:cNvSpPr/>
            <p:nvPr/>
          </p:nvSpPr>
          <p:spPr>
            <a:xfrm>
              <a:off x="498905" y="1490519"/>
              <a:ext cx="1607213" cy="2495072"/>
            </a:xfrm>
            <a:prstGeom prst="roundRect">
              <a:avLst>
                <a:gd name="adj" fmla="val 2948"/>
              </a:avLst>
            </a:prstGeom>
            <a:noFill/>
            <a:ln w="3175">
              <a:solidFill>
                <a:srgbClr val="F6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376" name="圖片 1137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41448" y="1381239"/>
            <a:ext cx="5749456" cy="4673733"/>
          </a:xfrm>
          <a:prstGeom prst="rect">
            <a:avLst/>
          </a:prstGeom>
        </p:spPr>
      </p:pic>
    </p:spTree>
    <p:extLst>
      <p:ext uri="{BB962C8B-B14F-4D97-AF65-F5344CB8AC3E}">
        <p14:creationId xmlns:p14="http://schemas.microsoft.com/office/powerpoint/2010/main" val="957161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90"/>
                                          </p:val>
                                        </p:tav>
                                        <p:tav tm="100000">
                                          <p:val>
                                            <p:fltVal val="0"/>
                                          </p:val>
                                        </p:tav>
                                      </p:tavLst>
                                    </p:anim>
                                    <p:animEffect transition="in" filter="fade">
                                      <p:cBhvr>
                                        <p:cTn id="31" dur="1000"/>
                                        <p:tgtEl>
                                          <p:spTgt spid="28"/>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6" grpId="1" animBg="1"/>
      <p:bldP spid="20"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49"/>
          <p:cNvPicPr>
            <a:picLocks noGrp="1" noChangeAspect="1"/>
          </p:cNvPicPr>
          <p:nvPr isPhoto="1"/>
        </p:nvPicPr>
        <p:blipFill>
          <a:blip r:embed="rId2">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a:ext>
            </a:extLst>
          </a:blip>
          <a:stretch>
            <a:fillRect/>
          </a:stretch>
        </p:blipFill>
        <p:spPr>
          <a:xfrm>
            <a:off x="4763" y="0"/>
            <a:ext cx="12180887" cy="6858000"/>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877204" y="228525"/>
            <a:ext cx="3533210" cy="1077218"/>
          </a:xfrm>
          <a:prstGeom prst="rect">
            <a:avLst/>
          </a:prstGeom>
          <a:noFill/>
        </p:spPr>
        <p:txBody>
          <a:bodyPr wrap="none" rtlCol="0">
            <a:spAutoFit/>
          </a:bodyPr>
          <a:lstStyle/>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305743"/>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35" name="Rectangle 34">
            <a:extLst>
              <a:ext uri="{FF2B5EF4-FFF2-40B4-BE49-F238E27FC236}">
                <a16:creationId xmlns:a16="http://schemas.microsoft.com/office/drawing/2014/main" id="{C7A2F953-0448-9C46-9471-AB1121D89079}"/>
              </a:ext>
            </a:extLst>
          </p:cNvPr>
          <p:cNvSpPr/>
          <p:nvPr/>
        </p:nvSpPr>
        <p:spPr>
          <a:xfrm>
            <a:off x="8878713" y="2482592"/>
            <a:ext cx="3150002" cy="2400657"/>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Uncertainty and volatility from the macroeconomic environment.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Though far from broad-based, some economic indicators have softened and warrant caution. Uncertainty (e.g., Brexit and U.S.-China frictions) reduces expectations, which could reduce growth.</a:t>
            </a:r>
          </a:p>
        </p:txBody>
      </p:sp>
      <p:sp>
        <p:nvSpPr>
          <p:cNvPr id="26" name="Rectangle 25">
            <a:extLst>
              <a:ext uri="{FF2B5EF4-FFF2-40B4-BE49-F238E27FC236}">
                <a16:creationId xmlns:a16="http://schemas.microsoft.com/office/drawing/2014/main" id="{6F384F83-87C5-6C42-A338-BF0C6F57FEA0}"/>
              </a:ext>
            </a:extLst>
          </p:cNvPr>
          <p:cNvSpPr/>
          <p:nvPr/>
        </p:nvSpPr>
        <p:spPr>
          <a:xfrm>
            <a:off x="498904" y="4125246"/>
            <a:ext cx="2071449" cy="1277273"/>
          </a:xfrm>
          <a:prstGeom prst="rect">
            <a:avLst/>
          </a:prstGeom>
        </p:spPr>
        <p:txBody>
          <a:bodyPr wrap="square">
            <a:spAutoFit/>
          </a:bodyPr>
          <a:lstStyle/>
          <a:p>
            <a:r>
              <a:rPr lang="en-US" sz="11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HIGHEST MARKET RENTAL </a:t>
            </a:r>
          </a:p>
          <a:p>
            <a:r>
              <a:rPr lang="en-US" sz="11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GROWTH, EUROPE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Rotterdam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Budapest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Prague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Greater Silesia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Hannover</a:t>
            </a:r>
          </a:p>
        </p:txBody>
      </p:sp>
      <p:grpSp>
        <p:nvGrpSpPr>
          <p:cNvPr id="4" name="Group 3">
            <a:extLst>
              <a:ext uri="{FF2B5EF4-FFF2-40B4-BE49-F238E27FC236}">
                <a16:creationId xmlns:a16="http://schemas.microsoft.com/office/drawing/2014/main" id="{38FAE70A-DE5A-C64F-A9C5-B4230B1166A5}"/>
              </a:ext>
            </a:extLst>
          </p:cNvPr>
          <p:cNvGrpSpPr/>
          <p:nvPr/>
        </p:nvGrpSpPr>
        <p:grpSpPr>
          <a:xfrm>
            <a:off x="302898" y="1490519"/>
            <a:ext cx="2042243" cy="1994960"/>
            <a:chOff x="302898" y="1490519"/>
            <a:chExt cx="2042243" cy="2495072"/>
          </a:xfrm>
        </p:grpSpPr>
        <p:sp>
          <p:nvSpPr>
            <p:cNvPr id="2" name="Rectangle 1">
              <a:extLst>
                <a:ext uri="{FF2B5EF4-FFF2-40B4-BE49-F238E27FC236}">
                  <a16:creationId xmlns:a16="http://schemas.microsoft.com/office/drawing/2014/main" id="{4BFE0FAE-2F7B-FF47-A599-CC6B7AC2B59C}"/>
                </a:ext>
              </a:extLst>
            </p:cNvPr>
            <p:cNvSpPr/>
            <p:nvPr/>
          </p:nvSpPr>
          <p:spPr>
            <a:xfrm>
              <a:off x="317559" y="1490519"/>
              <a:ext cx="2027582" cy="877163"/>
            </a:xfrm>
            <a:prstGeom prst="rect">
              <a:avLst/>
            </a:prstGeom>
          </p:spPr>
          <p:txBody>
            <a:bodyPr wrap="square">
              <a:spAutoFit/>
            </a:bodyPr>
            <a:lstStyle/>
            <a:p>
              <a:pPr algn="ctr"/>
              <a:r>
                <a:rPr lang="en-US" sz="4000" dirty="0">
                  <a:solidFill>
                    <a:schemeClr val="bg1"/>
                  </a:solidFill>
                </a:rPr>
                <a:t>6</a:t>
              </a:r>
              <a:r>
                <a:rPr lang="en-US" sz="1200" dirty="0">
                  <a:solidFill>
                    <a:schemeClr val="bg1"/>
                  </a:solidFill>
                </a:rPr>
                <a:t>% </a:t>
              </a:r>
            </a:p>
            <a:p>
              <a:pPr algn="ct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Global rent growth</a:t>
              </a:r>
            </a:p>
          </p:txBody>
        </p:sp>
        <p:sp>
          <p:nvSpPr>
            <p:cNvPr id="25" name="Rectangle 24">
              <a:extLst>
                <a:ext uri="{FF2B5EF4-FFF2-40B4-BE49-F238E27FC236}">
                  <a16:creationId xmlns:a16="http://schemas.microsoft.com/office/drawing/2014/main" id="{9B759013-D42C-BC47-B715-C6C883826D38}"/>
                </a:ext>
              </a:extLst>
            </p:cNvPr>
            <p:cNvSpPr/>
            <p:nvPr/>
          </p:nvSpPr>
          <p:spPr>
            <a:xfrm>
              <a:off x="302898" y="2676860"/>
              <a:ext cx="2027582" cy="877164"/>
            </a:xfrm>
            <a:prstGeom prst="rect">
              <a:avLst/>
            </a:prstGeom>
          </p:spPr>
          <p:txBody>
            <a:bodyPr wrap="square">
              <a:spAutoFit/>
            </a:bodyPr>
            <a:lstStyle/>
            <a:p>
              <a:pPr algn="ctr"/>
              <a:r>
                <a:rPr lang="en-US" sz="4000" dirty="0">
                  <a:solidFill>
                    <a:schemeClr val="bg1"/>
                  </a:solidFill>
                </a:rPr>
                <a:t>5</a:t>
              </a:r>
              <a:r>
                <a:rPr lang="en-US" sz="1200" dirty="0">
                  <a:solidFill>
                    <a:schemeClr val="bg1"/>
                  </a:solidFill>
                </a:rPr>
                <a:t>% </a:t>
              </a:r>
            </a:p>
            <a:p>
              <a:pPr algn="ct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European rent growth</a:t>
              </a:r>
            </a:p>
          </p:txBody>
        </p:sp>
        <p:sp>
          <p:nvSpPr>
            <p:cNvPr id="14" name="Rounded Rectangle 13">
              <a:extLst>
                <a:ext uri="{FF2B5EF4-FFF2-40B4-BE49-F238E27FC236}">
                  <a16:creationId xmlns:a16="http://schemas.microsoft.com/office/drawing/2014/main" id="{25411CD2-3901-D145-AE66-7FEACC3C9F03}"/>
                </a:ext>
              </a:extLst>
            </p:cNvPr>
            <p:cNvSpPr/>
            <p:nvPr/>
          </p:nvSpPr>
          <p:spPr>
            <a:xfrm>
              <a:off x="498905" y="1490519"/>
              <a:ext cx="1607213" cy="2495072"/>
            </a:xfrm>
            <a:prstGeom prst="roundRect">
              <a:avLst>
                <a:gd name="adj" fmla="val 2948"/>
              </a:avLst>
            </a:prstGeom>
            <a:noFill/>
            <a:ln w="3175">
              <a:solidFill>
                <a:srgbClr val="F6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40">
            <a:extLst>
              <a:ext uri="{FF2B5EF4-FFF2-40B4-BE49-F238E27FC236}">
                <a16:creationId xmlns:a16="http://schemas.microsoft.com/office/drawing/2014/main" id="{5D6620AC-770C-4448-9E59-FF1CA300DE88}"/>
              </a:ext>
            </a:extLst>
          </p:cNvPr>
          <p:cNvSpPr/>
          <p:nvPr/>
        </p:nvSpPr>
        <p:spPr>
          <a:xfrm>
            <a:off x="8770568" y="132301"/>
            <a:ext cx="2844926" cy="1938992"/>
          </a:xfrm>
          <a:prstGeom prst="rect">
            <a:avLst/>
          </a:prstGeom>
        </p:spPr>
        <p:txBody>
          <a:bodyPr wrap="square">
            <a:spAutoFit/>
          </a:bodyPr>
          <a:lstStyle/>
          <a:p>
            <a:pPr algn="ctr"/>
            <a:r>
              <a:rPr lang="en-US" sz="9600" dirty="0">
                <a:solidFill>
                  <a:srgbClr val="FF7E79"/>
                </a:solidFill>
              </a:rPr>
              <a:t>2019</a:t>
            </a:r>
            <a:endParaRPr lang="en-US" sz="4000" dirty="0">
              <a:solidFill>
                <a:srgbClr val="FF7E79"/>
              </a:solidFill>
            </a:endParaRPr>
          </a:p>
          <a:p>
            <a:pPr algn="ctr"/>
            <a:r>
              <a:rPr lang="en-US" sz="2400" dirty="0">
                <a:ln/>
                <a:solidFill>
                  <a:schemeClr val="bg1">
                    <a:lumMod val="95000"/>
                  </a:schemeClr>
                </a:solidFill>
                <a:latin typeface="Europa-Light" panose="02000000000000000000" pitchFamily="2" charset="77"/>
              </a:rPr>
              <a:t>What’s next ?</a:t>
            </a:r>
          </a:p>
        </p:txBody>
      </p:sp>
      <p:pic>
        <p:nvPicPr>
          <p:cNvPr id="3" name="圖片 2"/>
          <p:cNvPicPr>
            <a:picLocks noChangeAspect="1"/>
          </p:cNvPicPr>
          <p:nvPr/>
        </p:nvPicPr>
        <p:blipFill rotWithShape="1">
          <a:blip r:embed="rId4" cstate="screen">
            <a:extLst>
              <a:ext uri="{28A0092B-C50C-407E-A947-70E740481C1C}">
                <a14:useLocalDpi xmlns:a14="http://schemas.microsoft.com/office/drawing/2010/main"/>
              </a:ext>
            </a:extLst>
          </a:blip>
          <a:srcRect t="-681" b="12681"/>
          <a:stretch/>
        </p:blipFill>
        <p:spPr>
          <a:xfrm>
            <a:off x="2940294" y="2917371"/>
            <a:ext cx="6719276" cy="3940629"/>
          </a:xfrm>
          <a:prstGeom prst="rect">
            <a:avLst/>
          </a:prstGeom>
        </p:spPr>
      </p:pic>
    </p:spTree>
    <p:extLst>
      <p:ext uri="{BB962C8B-B14F-4D97-AF65-F5344CB8AC3E}">
        <p14:creationId xmlns:p14="http://schemas.microsoft.com/office/powerpoint/2010/main" val="8097982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par>
                                <p:cTn id="15" presetID="47" presetClass="entr" presetSubtype="0"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6"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descr="57"/>
          <p:cNvPicPr>
            <a:picLocks noGrp="1" noChangeAspect="1"/>
          </p:cNvPicPr>
          <p:nvPr isPhoto="1"/>
        </p:nvPicPr>
        <p:blipFill>
          <a:blip r:embed="rId2" cstate="screen">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18" name="Rectangle 3">
            <a:extLst>
              <a:ext uri="{FF2B5EF4-FFF2-40B4-BE49-F238E27FC236}">
                <a16:creationId xmlns:a16="http://schemas.microsoft.com/office/drawing/2014/main" id="{30833BEC-DA80-E143-A7F1-737C3D566824}"/>
              </a:ext>
            </a:extLst>
          </p:cNvPr>
          <p:cNvSpPr/>
          <p:nvPr/>
        </p:nvSpPr>
        <p:spPr>
          <a:xfrm>
            <a:off x="-1" y="1328057"/>
            <a:ext cx="12188825" cy="5504202"/>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Rectangle 19">
            <a:extLst>
              <a:ext uri="{FF2B5EF4-FFF2-40B4-BE49-F238E27FC236}">
                <a16:creationId xmlns:a16="http://schemas.microsoft.com/office/drawing/2014/main" id="{9B635F55-A132-694D-BC41-95D9A1A95E7E}"/>
              </a:ext>
            </a:extLst>
          </p:cNvPr>
          <p:cNvSpPr/>
          <p:nvPr/>
        </p:nvSpPr>
        <p:spPr>
          <a:xfrm>
            <a:off x="3135644" y="2025623"/>
            <a:ext cx="2986859" cy="984885"/>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expect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that rents will continue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to rise in 2019</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—even if at a slower pace.</a:t>
            </a:r>
          </a:p>
        </p:txBody>
      </p:sp>
      <p:sp>
        <p:nvSpPr>
          <p:cNvPr id="5" name="Rectangle 4">
            <a:extLst>
              <a:ext uri="{FF2B5EF4-FFF2-40B4-BE49-F238E27FC236}">
                <a16:creationId xmlns:a16="http://schemas.microsoft.com/office/drawing/2014/main" id="{6A6E04EC-D15A-F244-A91E-558F4B9A1E26}"/>
              </a:ext>
            </a:extLst>
          </p:cNvPr>
          <p:cNvSpPr/>
          <p:nvPr/>
        </p:nvSpPr>
        <p:spPr>
          <a:xfrm>
            <a:off x="3549773" y="1517791"/>
            <a:ext cx="1268039" cy="307777"/>
          </a:xfrm>
          <a:prstGeom prst="rect">
            <a:avLst/>
          </a:prstGeom>
        </p:spPr>
        <p:txBody>
          <a:bodyPr wrap="none">
            <a:spAutoFit/>
          </a:bodyPr>
          <a:lstStyle/>
          <a:p>
            <a:r>
              <a:rPr lang="en-GB" sz="1400" dirty="0">
                <a:ln/>
                <a:solidFill>
                  <a:schemeClr val="bg1">
                    <a:lumMod val="95000"/>
                  </a:schemeClr>
                </a:solidFill>
                <a:latin typeface="Europa-Light" panose="02000000000000000000" pitchFamily="2" charset="77"/>
              </a:rPr>
              <a:t>For customers</a:t>
            </a:r>
            <a:endParaRPr lang="en-US" sz="1400" dirty="0"/>
          </a:p>
        </p:txBody>
      </p:sp>
      <p:sp>
        <p:nvSpPr>
          <p:cNvPr id="35" name="Rectangle 34">
            <a:extLst>
              <a:ext uri="{FF2B5EF4-FFF2-40B4-BE49-F238E27FC236}">
                <a16:creationId xmlns:a16="http://schemas.microsoft.com/office/drawing/2014/main" id="{C7A2F953-0448-9C46-9471-AB1121D89079}"/>
              </a:ext>
            </a:extLst>
          </p:cNvPr>
          <p:cNvSpPr/>
          <p:nvPr/>
        </p:nvSpPr>
        <p:spPr>
          <a:xfrm>
            <a:off x="7632141" y="2025623"/>
            <a:ext cx="4155668" cy="3348609"/>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Location is a more important factor than ever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in investment decisions. </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Markets with high barriers to supply and those serving urban cores will find a steady flow of requirements from both business expansion plans and reassessment of supply chain strategies.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Such markets should enjoy long-term forecasts of low vacancies and rent growth.</a:t>
            </a:r>
          </a:p>
        </p:txBody>
      </p:sp>
      <p:sp>
        <p:nvSpPr>
          <p:cNvPr id="19" name="TextBox 18">
            <a:extLst>
              <a:ext uri="{FF2B5EF4-FFF2-40B4-BE49-F238E27FC236}">
                <a16:creationId xmlns:a16="http://schemas.microsoft.com/office/drawing/2014/main" id="{02917900-BFE6-0740-AD94-19A68BEFAF3D}"/>
              </a:ext>
            </a:extLst>
          </p:cNvPr>
          <p:cNvSpPr txBox="1"/>
          <p:nvPr/>
        </p:nvSpPr>
        <p:spPr>
          <a:xfrm>
            <a:off x="4539930" y="584233"/>
            <a:ext cx="3910045" cy="584775"/>
          </a:xfrm>
          <a:prstGeom prst="rect">
            <a:avLst/>
          </a:prstGeom>
          <a:noFill/>
        </p:spPr>
        <p:txBody>
          <a:bodyPr wrap="none" rtlCol="0">
            <a:spAutoFit/>
          </a:bodyPr>
          <a:lstStyle/>
          <a:p>
            <a:r>
              <a:rPr lang="en-US" sz="32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What does it means?</a:t>
            </a:r>
          </a:p>
        </p:txBody>
      </p:sp>
      <p:sp>
        <p:nvSpPr>
          <p:cNvPr id="21" name="Rectangle 20">
            <a:extLst>
              <a:ext uri="{FF2B5EF4-FFF2-40B4-BE49-F238E27FC236}">
                <a16:creationId xmlns:a16="http://schemas.microsoft.com/office/drawing/2014/main" id="{E4915357-2954-5146-9E7D-1081BA8F4327}"/>
              </a:ext>
            </a:extLst>
          </p:cNvPr>
          <p:cNvSpPr/>
          <p:nvPr/>
        </p:nvSpPr>
        <p:spPr>
          <a:xfrm>
            <a:off x="7632141" y="1517791"/>
            <a:ext cx="1166473" cy="307777"/>
          </a:xfrm>
          <a:prstGeom prst="rect">
            <a:avLst/>
          </a:prstGeom>
        </p:spPr>
        <p:txBody>
          <a:bodyPr wrap="none">
            <a:spAutoFit/>
          </a:bodyPr>
          <a:lstStyle/>
          <a:p>
            <a:r>
              <a:rPr lang="en-GB" sz="1400" dirty="0">
                <a:ln/>
                <a:solidFill>
                  <a:schemeClr val="bg1">
                    <a:lumMod val="95000"/>
                  </a:schemeClr>
                </a:solidFill>
                <a:latin typeface="Europa-Light" panose="02000000000000000000" pitchFamily="2" charset="77"/>
              </a:rPr>
              <a:t>For investors</a:t>
            </a:r>
            <a:endParaRPr lang="en-US" sz="1400" dirty="0"/>
          </a:p>
        </p:txBody>
      </p:sp>
      <p:sp>
        <p:nvSpPr>
          <p:cNvPr id="33" name="Rectangle 32">
            <a:extLst>
              <a:ext uri="{FF2B5EF4-FFF2-40B4-BE49-F238E27FC236}">
                <a16:creationId xmlns:a16="http://schemas.microsoft.com/office/drawing/2014/main" id="{2961D87B-1AE4-7848-95AB-5DE18034F102}"/>
              </a:ext>
            </a:extLst>
          </p:cNvPr>
          <p:cNvSpPr/>
          <p:nvPr/>
        </p:nvSpPr>
        <p:spPr>
          <a:xfrm>
            <a:off x="556098" y="3719979"/>
            <a:ext cx="1968441" cy="2862322"/>
          </a:xfrm>
          <a:prstGeom prst="rect">
            <a:avLst/>
          </a:prstGeom>
        </p:spPr>
        <p:txBody>
          <a:bodyPr wrap="square">
            <a:spAutoFit/>
          </a:bodyPr>
          <a:lstStyle/>
          <a:p>
            <a:r>
              <a:rPr lang="en-US" sz="16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2018 TOP MARKET RENTAL GROWTH, EUROPE </a:t>
            </a:r>
          </a:p>
          <a:p>
            <a:endParaRPr lang="en-US" sz="9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endParaRPr>
          </a:p>
          <a:p>
            <a:pPr marL="228600" indent="-228600">
              <a:buFont typeface="+mj-lt"/>
              <a:buAutoNum type="arabicPeriod"/>
            </a:pPr>
            <a:r>
              <a:rPr lang="en-US" sz="2400" b="1"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Rotterdam </a:t>
            </a:r>
          </a:p>
          <a:p>
            <a:pPr marL="228600" indent="-2286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Budapest </a:t>
            </a:r>
          </a:p>
          <a:p>
            <a:pPr marL="228600" indent="-2286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Prague </a:t>
            </a:r>
          </a:p>
          <a:p>
            <a:pPr marL="228600" indent="-2286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Greater Silesia </a:t>
            </a:r>
          </a:p>
          <a:p>
            <a:pPr marL="228600" indent="-2286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Hannover </a:t>
            </a:r>
          </a:p>
          <a:p>
            <a:pPr marL="228600" indent="-2286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West Poland</a:t>
            </a:r>
          </a:p>
          <a:p>
            <a:pPr marL="228600" indent="-2286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Madrid </a:t>
            </a:r>
          </a:p>
          <a:p>
            <a:pPr marL="228600" indent="-2286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Rhine-Ruhr </a:t>
            </a:r>
          </a:p>
          <a:p>
            <a:pPr marL="228600" indent="-2286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Barcelona </a:t>
            </a:r>
          </a:p>
          <a:p>
            <a:pPr marL="228600" indent="-2286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Le Havre</a:t>
            </a:r>
          </a:p>
        </p:txBody>
      </p:sp>
      <p:sp>
        <p:nvSpPr>
          <p:cNvPr id="36" name="Rectangle 35">
            <a:extLst>
              <a:ext uri="{FF2B5EF4-FFF2-40B4-BE49-F238E27FC236}">
                <a16:creationId xmlns:a16="http://schemas.microsoft.com/office/drawing/2014/main" id="{7539BD88-5BFB-0F43-A787-807A32192245}"/>
              </a:ext>
            </a:extLst>
          </p:cNvPr>
          <p:cNvSpPr/>
          <p:nvPr/>
        </p:nvSpPr>
        <p:spPr>
          <a:xfrm>
            <a:off x="556098" y="2618885"/>
            <a:ext cx="1968441" cy="954107"/>
          </a:xfrm>
          <a:prstGeom prst="rect">
            <a:avLst/>
          </a:prstGeom>
        </p:spPr>
        <p:txBody>
          <a:bodyPr wrap="square">
            <a:spAutoFit/>
          </a:bodyPr>
          <a:lstStyle/>
          <a:p>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HIGHEST MARKET RENTAL </a:t>
            </a:r>
          </a:p>
          <a:p>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GROWTH, U.S</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SF Bay Area </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Seattle </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So. California l</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New Jersey-New York City </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Austin </a:t>
            </a:r>
          </a:p>
        </p:txBody>
      </p:sp>
      <p:sp>
        <p:nvSpPr>
          <p:cNvPr id="37" name="Rectangle 36">
            <a:extLst>
              <a:ext uri="{FF2B5EF4-FFF2-40B4-BE49-F238E27FC236}">
                <a16:creationId xmlns:a16="http://schemas.microsoft.com/office/drawing/2014/main" id="{AC603E01-BCF4-0B4D-A32B-C5AB7D15E33D}"/>
              </a:ext>
            </a:extLst>
          </p:cNvPr>
          <p:cNvSpPr/>
          <p:nvPr/>
        </p:nvSpPr>
        <p:spPr>
          <a:xfrm>
            <a:off x="556098" y="1517791"/>
            <a:ext cx="1898867" cy="954107"/>
          </a:xfrm>
          <a:prstGeom prst="rect">
            <a:avLst/>
          </a:prstGeom>
        </p:spPr>
        <p:txBody>
          <a:bodyPr wrap="square">
            <a:spAutoFit/>
          </a:bodyPr>
          <a:lstStyle/>
          <a:p>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HIGHEST MARKET RENTAL </a:t>
            </a:r>
          </a:p>
          <a:p>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GROWTH, EUROPE </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Rotterdam </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Budapest </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Prague </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Greater Silesia </a:t>
            </a:r>
          </a:p>
          <a:p>
            <a:pPr marL="342900" indent="-3429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Hannover</a:t>
            </a:r>
          </a:p>
        </p:txBody>
      </p:sp>
      <p:pic>
        <p:nvPicPr>
          <p:cNvPr id="25" name="圖片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4808" y="3116396"/>
            <a:ext cx="5266661" cy="3381170"/>
          </a:xfrm>
          <a:prstGeom prst="rect">
            <a:avLst/>
          </a:prstGeom>
        </p:spPr>
      </p:pic>
    </p:spTree>
    <p:extLst>
      <p:ext uri="{BB962C8B-B14F-4D97-AF65-F5344CB8AC3E}">
        <p14:creationId xmlns:p14="http://schemas.microsoft.com/office/powerpoint/2010/main" val="21274372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p:tgtEl>
                                          <p:spTgt spid="37"/>
                                        </p:tgtEl>
                                        <p:attrNameLst>
                                          <p:attrName>ppt_y</p:attrName>
                                        </p:attrNameLst>
                                      </p:cBhvr>
                                      <p:tavLst>
                                        <p:tav tm="0">
                                          <p:val>
                                            <p:strVal val="#ppt_y+#ppt_h*1.125000"/>
                                          </p:val>
                                        </p:tav>
                                        <p:tav tm="100000">
                                          <p:val>
                                            <p:strVal val="#ppt_y"/>
                                          </p:val>
                                        </p:tav>
                                      </p:tavLst>
                                    </p:anim>
                                    <p:animEffect transition="in" filter="wipe(up)">
                                      <p:cBhvr>
                                        <p:cTn id="12" dur="1000"/>
                                        <p:tgtEl>
                                          <p:spTgt spid="37"/>
                                        </p:tgtEl>
                                      </p:cBhvr>
                                    </p:animEffect>
                                  </p:childTnLst>
                                </p:cTn>
                              </p:par>
                              <p:par>
                                <p:cTn id="13" presetID="12" presetClass="entr" presetSubtype="4" fill="hold" grpId="0" nodeType="withEffect">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000"/>
                                        <p:tgtEl>
                                          <p:spTgt spid="36"/>
                                        </p:tgtEl>
                                        <p:attrNameLst>
                                          <p:attrName>ppt_y</p:attrName>
                                        </p:attrNameLst>
                                      </p:cBhvr>
                                      <p:tavLst>
                                        <p:tav tm="0">
                                          <p:val>
                                            <p:strVal val="#ppt_y+#ppt_h*1.125000"/>
                                          </p:val>
                                        </p:tav>
                                        <p:tav tm="100000">
                                          <p:val>
                                            <p:strVal val="#ppt_y"/>
                                          </p:val>
                                        </p:tav>
                                      </p:tavLst>
                                    </p:anim>
                                    <p:animEffect transition="in" filter="wipe(up)">
                                      <p:cBhvr>
                                        <p:cTn id="16" dur="1000"/>
                                        <p:tgtEl>
                                          <p:spTgt spid="36"/>
                                        </p:tgtEl>
                                      </p:cBhvr>
                                    </p:animEffect>
                                  </p:childTnLst>
                                </p:cTn>
                              </p:par>
                              <p:par>
                                <p:cTn id="17" presetID="12" presetClass="entr" presetSubtype="4" fill="hold" grpId="0" nodeType="withEffect">
                                  <p:stCondLst>
                                    <p:cond delay="10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p:tgtEl>
                                          <p:spTgt spid="33"/>
                                        </p:tgtEl>
                                        <p:attrNameLst>
                                          <p:attrName>ppt_y</p:attrName>
                                        </p:attrNameLst>
                                      </p:cBhvr>
                                      <p:tavLst>
                                        <p:tav tm="0">
                                          <p:val>
                                            <p:strVal val="#ppt_y+#ppt_h*1.125000"/>
                                          </p:val>
                                        </p:tav>
                                        <p:tav tm="100000">
                                          <p:val>
                                            <p:strVal val="#ppt_y"/>
                                          </p:val>
                                        </p:tav>
                                      </p:tavLst>
                                    </p:anim>
                                    <p:animEffect transition="in" filter="wipe(up)">
                                      <p:cBhvr>
                                        <p:cTn id="20" dur="1000"/>
                                        <p:tgtEl>
                                          <p:spTgt spid="33"/>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35" grpId="0"/>
      <p:bldP spid="19" grpId="0"/>
      <p:bldP spid="21" grpId="0"/>
      <p:bldP spid="33"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descr="4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2192000" cy="6856413"/>
          </a:xfrm>
          <a:prstGeom prst="rect">
            <a:avLst/>
          </a:prstGeom>
        </p:spPr>
      </p:pic>
      <p:sp>
        <p:nvSpPr>
          <p:cNvPr id="29" name="Rectangle 11">
            <a:extLst>
              <a:ext uri="{FF2B5EF4-FFF2-40B4-BE49-F238E27FC236}">
                <a16:creationId xmlns:a16="http://schemas.microsoft.com/office/drawing/2014/main" id="{8B5B2842-B2DF-D14F-B806-565310C9FDDF}"/>
              </a:ext>
            </a:extLst>
          </p:cNvPr>
          <p:cNvSpPr/>
          <p:nvPr/>
        </p:nvSpPr>
        <p:spPr>
          <a:xfrm>
            <a:off x="14869" y="-1"/>
            <a:ext cx="12187830" cy="6858001"/>
          </a:xfrm>
          <a:prstGeom prst="rect">
            <a:avLst/>
          </a:prstGeom>
          <a:solidFill>
            <a:srgbClr val="0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Rectangle 19">
            <a:extLst>
              <a:ext uri="{FF2B5EF4-FFF2-40B4-BE49-F238E27FC236}">
                <a16:creationId xmlns:a16="http://schemas.microsoft.com/office/drawing/2014/main" id="{9B635F55-A132-694D-BC41-95D9A1A95E7E}"/>
              </a:ext>
            </a:extLst>
          </p:cNvPr>
          <p:cNvSpPr/>
          <p:nvPr/>
        </p:nvSpPr>
        <p:spPr>
          <a:xfrm>
            <a:off x="556098" y="3275148"/>
            <a:ext cx="2047954" cy="2733056"/>
          </a:xfrm>
          <a:prstGeom prst="rect">
            <a:avLst/>
          </a:prstGeom>
        </p:spPr>
        <p:txBody>
          <a:bodyPr wrap="square">
            <a:spAutoFit/>
          </a:bodyPr>
          <a:lstStyle/>
          <a:p>
            <a:pPr>
              <a:spcBef>
                <a:spcPct val="20000"/>
              </a:spcBef>
              <a:defRPr/>
            </a:pPr>
            <a:r>
              <a:rPr lang="en-GB" sz="20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Rent growth accelerated in 2018. </a:t>
            </a:r>
          </a:p>
          <a:p>
            <a:pPr>
              <a:spcBef>
                <a:spcPct val="20000"/>
              </a:spcBef>
              <a:defRPr/>
            </a:pPr>
            <a:r>
              <a:rPr lang="en-GB"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Net effective rents rose 5% for Europe as a whole, the highest in data dating back more than 10 years.</a:t>
            </a:r>
          </a:p>
        </p:txBody>
      </p:sp>
      <p:sp>
        <p:nvSpPr>
          <p:cNvPr id="35" name="Rectangle 34">
            <a:extLst>
              <a:ext uri="{FF2B5EF4-FFF2-40B4-BE49-F238E27FC236}">
                <a16:creationId xmlns:a16="http://schemas.microsoft.com/office/drawing/2014/main" id="{C7A2F953-0448-9C46-9471-AB1121D89079}"/>
              </a:ext>
            </a:extLst>
          </p:cNvPr>
          <p:cNvSpPr/>
          <p:nvPr/>
        </p:nvSpPr>
        <p:spPr>
          <a:xfrm>
            <a:off x="5736656" y="1232700"/>
            <a:ext cx="3299589" cy="400110"/>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Several drivers coalesced. </a:t>
            </a:r>
          </a:p>
        </p:txBody>
      </p:sp>
      <p:sp>
        <p:nvSpPr>
          <p:cNvPr id="19" name="TextBox 18">
            <a:extLst>
              <a:ext uri="{FF2B5EF4-FFF2-40B4-BE49-F238E27FC236}">
                <a16:creationId xmlns:a16="http://schemas.microsoft.com/office/drawing/2014/main" id="{02917900-BFE6-0740-AD94-19A68BEFAF3D}"/>
              </a:ext>
            </a:extLst>
          </p:cNvPr>
          <p:cNvSpPr txBox="1"/>
          <p:nvPr/>
        </p:nvSpPr>
        <p:spPr>
          <a:xfrm>
            <a:off x="5736656" y="368823"/>
            <a:ext cx="1406795" cy="584775"/>
          </a:xfrm>
          <a:prstGeom prst="rect">
            <a:avLst/>
          </a:prstGeom>
          <a:noFill/>
        </p:spPr>
        <p:txBody>
          <a:bodyPr wrap="none" rtlCol="0">
            <a:spAutoFit/>
          </a:bodyPr>
          <a:lstStyle/>
          <a:p>
            <a:r>
              <a:rPr lang="en-US" sz="32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Europe</a:t>
            </a:r>
          </a:p>
        </p:txBody>
      </p:sp>
      <p:sp>
        <p:nvSpPr>
          <p:cNvPr id="33" name="Rectangle 32">
            <a:extLst>
              <a:ext uri="{FF2B5EF4-FFF2-40B4-BE49-F238E27FC236}">
                <a16:creationId xmlns:a16="http://schemas.microsoft.com/office/drawing/2014/main" id="{2961D87B-1AE4-7848-95AB-5DE18034F102}"/>
              </a:ext>
            </a:extLst>
          </p:cNvPr>
          <p:cNvSpPr/>
          <p:nvPr/>
        </p:nvSpPr>
        <p:spPr>
          <a:xfrm>
            <a:off x="556098" y="1339146"/>
            <a:ext cx="1968441" cy="1708160"/>
          </a:xfrm>
          <a:prstGeom prst="rect">
            <a:avLst/>
          </a:prstGeom>
        </p:spPr>
        <p:txBody>
          <a:bodyPr wrap="square">
            <a:spAutoFit/>
          </a:bodyPr>
          <a:lstStyle/>
          <a:p>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2018 TOP MARKET RENTAL GROWTH, EUROPE </a:t>
            </a:r>
          </a:p>
          <a:p>
            <a:endParaRPr lang="en-US" sz="9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endParaRP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Rotterdam </a:t>
            </a: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Budapest </a:t>
            </a: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Prague </a:t>
            </a: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Greater Silesia </a:t>
            </a: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Hannover </a:t>
            </a: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West Poland</a:t>
            </a: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Madrid </a:t>
            </a: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Rhine-Ruhr </a:t>
            </a: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Barcelona </a:t>
            </a:r>
          </a:p>
          <a:p>
            <a:pPr marL="228600" indent="-228600">
              <a:buFont typeface="+mj-lt"/>
              <a:buAutoNum type="arabicPeriod"/>
            </a:pPr>
            <a:r>
              <a:rPr lang="en-US" sz="80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Le Havre</a:t>
            </a:r>
          </a:p>
        </p:txBody>
      </p:sp>
      <p:sp>
        <p:nvSpPr>
          <p:cNvPr id="14" name="Rectangle 13">
            <a:extLst>
              <a:ext uri="{FF2B5EF4-FFF2-40B4-BE49-F238E27FC236}">
                <a16:creationId xmlns:a16="http://schemas.microsoft.com/office/drawing/2014/main" id="{35526401-513B-7E4A-A429-2B76AE97AF15}"/>
              </a:ext>
            </a:extLst>
          </p:cNvPr>
          <p:cNvSpPr/>
          <p:nvPr/>
        </p:nvSpPr>
        <p:spPr>
          <a:xfrm>
            <a:off x="6260456" y="2815024"/>
            <a:ext cx="2546867" cy="1384995"/>
          </a:xfrm>
          <a:prstGeom prst="rect">
            <a:avLst/>
          </a:prstGeom>
        </p:spPr>
        <p:txBody>
          <a:bodyPr wrap="square">
            <a:spAutoFit/>
          </a:bodyPr>
          <a:lstStyle/>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Second,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rents are still at a discount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compared to prior benchmarks and replacement-cost rents in most markets. </a:t>
            </a:r>
          </a:p>
        </p:txBody>
      </p:sp>
      <p:sp>
        <p:nvSpPr>
          <p:cNvPr id="15" name="Rectangle 14">
            <a:extLst>
              <a:ext uri="{FF2B5EF4-FFF2-40B4-BE49-F238E27FC236}">
                <a16:creationId xmlns:a16="http://schemas.microsoft.com/office/drawing/2014/main" id="{0DBD5B94-8224-9F4A-B454-0262B97E416C}"/>
              </a:ext>
            </a:extLst>
          </p:cNvPr>
          <p:cNvSpPr/>
          <p:nvPr/>
        </p:nvSpPr>
        <p:spPr>
          <a:xfrm>
            <a:off x="3051894" y="2033058"/>
            <a:ext cx="2937164" cy="1631216"/>
          </a:xfrm>
          <a:prstGeom prst="rect">
            <a:avLst/>
          </a:prstGeom>
        </p:spPr>
        <p:txBody>
          <a:bodyPr wrap="square">
            <a:spAutoFit/>
          </a:bodyPr>
          <a:lstStyle/>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First is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strong market fundamentals</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with positive customer sentiment, robust demand, disciplined supply, land scarcity and historic low vacancy of 3.2%. </a:t>
            </a:r>
          </a:p>
        </p:txBody>
      </p:sp>
      <p:sp>
        <p:nvSpPr>
          <p:cNvPr id="17" name="Rectangle 16">
            <a:extLst>
              <a:ext uri="{FF2B5EF4-FFF2-40B4-BE49-F238E27FC236}">
                <a16:creationId xmlns:a16="http://schemas.microsoft.com/office/drawing/2014/main" id="{8C1B3E64-CAD2-1448-B254-1413B40D183E}"/>
              </a:ext>
            </a:extLst>
          </p:cNvPr>
          <p:cNvSpPr/>
          <p:nvPr/>
        </p:nvSpPr>
        <p:spPr>
          <a:xfrm>
            <a:off x="4092099" y="4526326"/>
            <a:ext cx="2937164" cy="1877437"/>
          </a:xfrm>
          <a:prstGeom prst="rect">
            <a:avLst/>
          </a:prstGeom>
        </p:spPr>
        <p:txBody>
          <a:bodyPr wrap="square">
            <a:spAutoFit/>
          </a:bodyPr>
          <a:lstStyle/>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Third,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replacement costs are rising</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driven by increasing construction costs and land prices, which is affecting development underwriting and pushing rent growth in most markets.</a:t>
            </a:r>
          </a:p>
        </p:txBody>
      </p:sp>
      <p:sp>
        <p:nvSpPr>
          <p:cNvPr id="18" name="Oval 17">
            <a:extLst>
              <a:ext uri="{FF2B5EF4-FFF2-40B4-BE49-F238E27FC236}">
                <a16:creationId xmlns:a16="http://schemas.microsoft.com/office/drawing/2014/main" id="{A44F81E3-37E7-3848-9C57-DD3DF9D1A652}"/>
              </a:ext>
            </a:extLst>
          </p:cNvPr>
          <p:cNvSpPr/>
          <p:nvPr/>
        </p:nvSpPr>
        <p:spPr>
          <a:xfrm>
            <a:off x="3990026" y="1461828"/>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1</a:t>
            </a:r>
          </a:p>
        </p:txBody>
      </p:sp>
      <p:sp>
        <p:nvSpPr>
          <p:cNvPr id="22" name="Oval 21">
            <a:extLst>
              <a:ext uri="{FF2B5EF4-FFF2-40B4-BE49-F238E27FC236}">
                <a16:creationId xmlns:a16="http://schemas.microsoft.com/office/drawing/2014/main" id="{7E1094B8-BF26-854E-AB04-0AE04C7D8CB9}"/>
              </a:ext>
            </a:extLst>
          </p:cNvPr>
          <p:cNvSpPr/>
          <p:nvPr/>
        </p:nvSpPr>
        <p:spPr>
          <a:xfrm>
            <a:off x="7425865" y="2243794"/>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2</a:t>
            </a:r>
          </a:p>
        </p:txBody>
      </p:sp>
      <p:sp>
        <p:nvSpPr>
          <p:cNvPr id="23" name="Oval 22">
            <a:extLst>
              <a:ext uri="{FF2B5EF4-FFF2-40B4-BE49-F238E27FC236}">
                <a16:creationId xmlns:a16="http://schemas.microsoft.com/office/drawing/2014/main" id="{E4B22536-0FC6-A440-A70E-4F566B07B03A}"/>
              </a:ext>
            </a:extLst>
          </p:cNvPr>
          <p:cNvSpPr/>
          <p:nvPr/>
        </p:nvSpPr>
        <p:spPr>
          <a:xfrm>
            <a:off x="5143057" y="3955096"/>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3</a:t>
            </a:r>
          </a:p>
        </p:txBody>
      </p:sp>
      <p:sp>
        <p:nvSpPr>
          <p:cNvPr id="6" name="Freeform 5">
            <a:extLst>
              <a:ext uri="{FF2B5EF4-FFF2-40B4-BE49-F238E27FC236}">
                <a16:creationId xmlns:a16="http://schemas.microsoft.com/office/drawing/2014/main" id="{5F87B82E-593E-5046-9B0F-0EB3D0289342}"/>
              </a:ext>
            </a:extLst>
          </p:cNvPr>
          <p:cNvSpPr/>
          <p:nvPr/>
        </p:nvSpPr>
        <p:spPr>
          <a:xfrm>
            <a:off x="4484123" y="1478626"/>
            <a:ext cx="2971800" cy="2464905"/>
          </a:xfrm>
          <a:custGeom>
            <a:avLst/>
            <a:gdLst>
              <a:gd name="connsiteX0" fmla="*/ 1113182 w 2971800"/>
              <a:gd name="connsiteY0" fmla="*/ 0 h 2464905"/>
              <a:gd name="connsiteX1" fmla="*/ 0 w 2971800"/>
              <a:gd name="connsiteY1" fmla="*/ 248479 h 2464905"/>
              <a:gd name="connsiteX2" fmla="*/ 2971800 w 2971800"/>
              <a:gd name="connsiteY2" fmla="*/ 954157 h 2464905"/>
              <a:gd name="connsiteX3" fmla="*/ 1540565 w 2971800"/>
              <a:gd name="connsiteY3" fmla="*/ 1371600 h 2464905"/>
              <a:gd name="connsiteX4" fmla="*/ 954156 w 2971800"/>
              <a:gd name="connsiteY4" fmla="*/ 2464905 h 246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464905">
                <a:moveTo>
                  <a:pt x="1113182" y="0"/>
                </a:moveTo>
                <a:lnTo>
                  <a:pt x="0" y="248479"/>
                </a:lnTo>
                <a:lnTo>
                  <a:pt x="2971800" y="954157"/>
                </a:lnTo>
                <a:lnTo>
                  <a:pt x="1540565" y="1371600"/>
                </a:lnTo>
                <a:lnTo>
                  <a:pt x="954156" y="2464905"/>
                </a:lnTo>
              </a:path>
            </a:pathLst>
          </a:custGeom>
          <a:ln w="3175">
            <a:solidFill>
              <a:srgbClr val="FFFFFF"/>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30" name="圖片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3232" y="2291380"/>
            <a:ext cx="4360540" cy="3943516"/>
          </a:xfrm>
          <a:prstGeom prst="rect">
            <a:avLst/>
          </a:prstGeom>
        </p:spPr>
      </p:pic>
    </p:spTree>
    <p:extLst>
      <p:ext uri="{BB962C8B-B14F-4D97-AF65-F5344CB8AC3E}">
        <p14:creationId xmlns:p14="http://schemas.microsoft.com/office/powerpoint/2010/main" val="4353760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1000" fill="hold"/>
                                        <p:tgtEl>
                                          <p:spTgt spid="30"/>
                                        </p:tgtEl>
                                        <p:attrNameLst>
                                          <p:attrName>ppt_x</p:attrName>
                                        </p:attrNameLst>
                                      </p:cBhvr>
                                      <p:tavLst>
                                        <p:tav tm="0">
                                          <p:val>
                                            <p:strVal val="1+#ppt_w/2"/>
                                          </p:val>
                                        </p:tav>
                                        <p:tav tm="100000">
                                          <p:val>
                                            <p:strVal val="#ppt_x"/>
                                          </p:val>
                                        </p:tav>
                                      </p:tavLst>
                                    </p:anim>
                                    <p:anim calcmode="lin" valueType="num">
                                      <p:cBhvr additive="base">
                                        <p:cTn id="18" dur="1000" fill="hold"/>
                                        <p:tgtEl>
                                          <p:spTgt spid="3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 calcmode="lin" valueType="num">
                                      <p:cBhvr>
                                        <p:cTn id="24" dur="10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5" dur="10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000" tmFilter="0,0; .5, 1; 1, 1"/>
                                        <p:tgtEl>
                                          <p:spTgt spid="19"/>
                                        </p:tgtEl>
                                      </p:cBhvr>
                                    </p:animEffect>
                                  </p:childTnLst>
                                </p:cTn>
                              </p:par>
                            </p:childTnLst>
                          </p:cTn>
                        </p:par>
                        <p:par>
                          <p:cTn id="27" fill="hold">
                            <p:stCondLst>
                              <p:cond delay="3000"/>
                            </p:stCondLst>
                            <p:childTnLst>
                              <p:par>
                                <p:cTn id="28" presetID="53" presetClass="entr" presetSubtype="16" fill="hold" grpId="1"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childTnLst>
                          </p:cTn>
                        </p:par>
                        <p:par>
                          <p:cTn id="33" fill="hold">
                            <p:stCondLst>
                              <p:cond delay="3500"/>
                            </p:stCondLst>
                            <p:childTnLst>
                              <p:par>
                                <p:cTn id="34" presetID="22" presetClass="entr" presetSubtype="1"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2000"/>
                                        <p:tgtEl>
                                          <p:spTgt spid="6"/>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50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50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100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100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p:bldP spid="35" grpId="1"/>
      <p:bldP spid="19" grpId="0"/>
      <p:bldP spid="33" grpId="1"/>
      <p:bldP spid="14" grpId="0"/>
      <p:bldP spid="15" grpId="0"/>
      <p:bldP spid="17" grpId="0"/>
      <p:bldP spid="18" grpId="0" animBg="1"/>
      <p:bldP spid="22" grpId="0" animBg="1"/>
      <p:bldP spid="2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2">
            <a:extLst>
              <a:ext uri="{FF2B5EF4-FFF2-40B4-BE49-F238E27FC236}">
                <a16:creationId xmlns:a16="http://schemas.microsoft.com/office/drawing/2014/main" id="{A43F7304-CDD2-6C4E-96B4-DEAEDD31BC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206040" cy="6858001"/>
          </a:xfrm>
          <a:prstGeom prst="rect">
            <a:avLst/>
          </a:prstGeom>
        </p:spPr>
      </p:pic>
      <p:sp>
        <p:nvSpPr>
          <p:cNvPr id="10" name="Rectangle 11">
            <a:extLst>
              <a:ext uri="{FF2B5EF4-FFF2-40B4-BE49-F238E27FC236}">
                <a16:creationId xmlns:a16="http://schemas.microsoft.com/office/drawing/2014/main" id="{8B5B2842-B2DF-D14F-B806-565310C9FDDF}"/>
              </a:ext>
            </a:extLst>
          </p:cNvPr>
          <p:cNvSpPr/>
          <p:nvPr/>
        </p:nvSpPr>
        <p:spPr>
          <a:xfrm>
            <a:off x="14869" y="-1"/>
            <a:ext cx="12187830" cy="6858001"/>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4" name="Rectangle 13">
            <a:extLst>
              <a:ext uri="{FF2B5EF4-FFF2-40B4-BE49-F238E27FC236}">
                <a16:creationId xmlns:a16="http://schemas.microsoft.com/office/drawing/2014/main" id="{35526401-513B-7E4A-A429-2B76AE97AF15}"/>
              </a:ext>
            </a:extLst>
          </p:cNvPr>
          <p:cNvSpPr/>
          <p:nvPr/>
        </p:nvSpPr>
        <p:spPr>
          <a:xfrm>
            <a:off x="498904" y="2118624"/>
            <a:ext cx="2937164" cy="615553"/>
          </a:xfrm>
          <a:prstGeom prst="rect">
            <a:avLst/>
          </a:prstGeom>
        </p:spPr>
        <p:txBody>
          <a:bodyPr wrap="square">
            <a:spAutoFit/>
          </a:bodyPr>
          <a:lstStyle/>
          <a:p>
            <a:pPr>
              <a:spcBef>
                <a:spcPct val="20000"/>
              </a:spcBef>
              <a:defRPr/>
            </a:pP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Second, </a:t>
            </a:r>
            <a:r>
              <a:rPr lang="en-GB" sz="1200" dirty="0">
                <a:solidFill>
                  <a:schemeClr val="bg1">
                    <a:lumMod val="75000"/>
                  </a:schemeClr>
                </a:solidFill>
                <a:latin typeface="Europa-Bold" panose="02000000000000000000" pitchFamily="2" charset="77"/>
                <a:ea typeface="Hiragino Kaku Gothic Std W8" panose="020B0800000000000000" pitchFamily="34" charset="-128"/>
                <a:cs typeface="Arial" panose="020B0604020202020204" pitchFamily="34" charset="0"/>
              </a:rPr>
              <a:t>rents are still at a discount </a:t>
            </a: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compared to prior benchmarks and replacement-cost rents in most markets. </a:t>
            </a:r>
          </a:p>
        </p:txBody>
      </p:sp>
      <p:sp>
        <p:nvSpPr>
          <p:cNvPr id="15" name="Rectangle 14">
            <a:extLst>
              <a:ext uri="{FF2B5EF4-FFF2-40B4-BE49-F238E27FC236}">
                <a16:creationId xmlns:a16="http://schemas.microsoft.com/office/drawing/2014/main" id="{0DBD5B94-8224-9F4A-B454-0262B97E416C}"/>
              </a:ext>
            </a:extLst>
          </p:cNvPr>
          <p:cNvSpPr/>
          <p:nvPr/>
        </p:nvSpPr>
        <p:spPr>
          <a:xfrm>
            <a:off x="498904" y="1318789"/>
            <a:ext cx="2937164" cy="784830"/>
          </a:xfrm>
          <a:prstGeom prst="rect">
            <a:avLst/>
          </a:prstGeom>
        </p:spPr>
        <p:txBody>
          <a:bodyPr wrap="square">
            <a:spAutoFit/>
          </a:bodyPr>
          <a:lstStyle/>
          <a:p>
            <a:pPr>
              <a:spcBef>
                <a:spcPct val="20000"/>
              </a:spcBef>
              <a:defRPr/>
            </a:pP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First is </a:t>
            </a:r>
            <a:r>
              <a:rPr lang="en-GB" sz="1200" dirty="0">
                <a:solidFill>
                  <a:schemeClr val="bg1">
                    <a:lumMod val="75000"/>
                  </a:schemeClr>
                </a:solidFill>
                <a:latin typeface="Europa-Bold" panose="02000000000000000000" pitchFamily="2" charset="77"/>
                <a:ea typeface="Hiragino Kaku Gothic Std W8" panose="020B0800000000000000" pitchFamily="34" charset="-128"/>
                <a:cs typeface="Arial" panose="020B0604020202020204" pitchFamily="34" charset="0"/>
              </a:rPr>
              <a:t>strong market fundamentals</a:t>
            </a: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 with positive customer sentiment, robust demand, disciplined supply, land scarcity and historic low vacancy of 3.2%. </a:t>
            </a:r>
          </a:p>
        </p:txBody>
      </p:sp>
      <p:sp>
        <p:nvSpPr>
          <p:cNvPr id="17" name="Rectangle 16">
            <a:extLst>
              <a:ext uri="{FF2B5EF4-FFF2-40B4-BE49-F238E27FC236}">
                <a16:creationId xmlns:a16="http://schemas.microsoft.com/office/drawing/2014/main" id="{8C1B3E64-CAD2-1448-B254-1413B40D183E}"/>
              </a:ext>
            </a:extLst>
          </p:cNvPr>
          <p:cNvSpPr/>
          <p:nvPr/>
        </p:nvSpPr>
        <p:spPr>
          <a:xfrm>
            <a:off x="498904" y="2749182"/>
            <a:ext cx="2937164" cy="954107"/>
          </a:xfrm>
          <a:prstGeom prst="rect">
            <a:avLst/>
          </a:prstGeom>
        </p:spPr>
        <p:txBody>
          <a:bodyPr wrap="square">
            <a:spAutoFit/>
          </a:bodyPr>
          <a:lstStyle/>
          <a:p>
            <a:pPr>
              <a:spcBef>
                <a:spcPct val="20000"/>
              </a:spcBef>
              <a:defRPr/>
            </a:pP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Third, </a:t>
            </a:r>
            <a:r>
              <a:rPr lang="en-GB" sz="1200" dirty="0">
                <a:solidFill>
                  <a:schemeClr val="bg1">
                    <a:lumMod val="75000"/>
                  </a:schemeClr>
                </a:solidFill>
                <a:latin typeface="Europa-Bold" panose="02000000000000000000" pitchFamily="2" charset="77"/>
                <a:ea typeface="Hiragino Kaku Gothic Std W8" panose="020B0800000000000000" pitchFamily="34" charset="-128"/>
                <a:cs typeface="Arial" panose="020B0604020202020204" pitchFamily="34" charset="0"/>
              </a:rPr>
              <a:t>replacement costs are rising</a:t>
            </a: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 driven by increasing construction costs and land prices, which is affecting development underwriting and pushing rent growth in most markets.</a:t>
            </a:r>
          </a:p>
        </p:txBody>
      </p:sp>
      <p:sp>
        <p:nvSpPr>
          <p:cNvPr id="24" name="Rectangle 23">
            <a:extLst>
              <a:ext uri="{FF2B5EF4-FFF2-40B4-BE49-F238E27FC236}">
                <a16:creationId xmlns:a16="http://schemas.microsoft.com/office/drawing/2014/main" id="{368D4299-5EAB-F646-89FE-E2A0E021FCD2}"/>
              </a:ext>
            </a:extLst>
          </p:cNvPr>
          <p:cNvSpPr/>
          <p:nvPr/>
        </p:nvSpPr>
        <p:spPr>
          <a:xfrm>
            <a:off x="498904" y="3935473"/>
            <a:ext cx="5542284" cy="2209836"/>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The European continent played an outsized role with 6% growth.</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Recent years enjoyed only pockets of growth, robust rent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growth arose in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mature markets such as Munich,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Southern Netherlands</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Gothenburg and Prague. Rent growth in these markets was driven by strong market base</a:t>
            </a:r>
          </a:p>
        </p:txBody>
      </p:sp>
      <p:pic>
        <p:nvPicPr>
          <p:cNvPr id="12" name="圖片 11"/>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719356" y="711677"/>
            <a:ext cx="5972064" cy="6159612"/>
          </a:xfrm>
          <a:prstGeom prst="rect">
            <a:avLst/>
          </a:prstGeom>
        </p:spPr>
      </p:pic>
    </p:spTree>
    <p:extLst>
      <p:ext uri="{BB962C8B-B14F-4D97-AF65-F5344CB8AC3E}">
        <p14:creationId xmlns:p14="http://schemas.microsoft.com/office/powerpoint/2010/main" val="33371918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52" presetClass="entr" presetSubtype="0" fill="hold" grpId="0" nodeType="withEffect">
                                  <p:stCondLst>
                                    <p:cond delay="500"/>
                                  </p:stCondLst>
                                  <p:childTnLst>
                                    <p:set>
                                      <p:cBhvr>
                                        <p:cTn id="19" dur="1" fill="hold">
                                          <p:stCondLst>
                                            <p:cond delay="0"/>
                                          </p:stCondLst>
                                        </p:cTn>
                                        <p:tgtEl>
                                          <p:spTgt spid="24"/>
                                        </p:tgtEl>
                                        <p:attrNameLst>
                                          <p:attrName>style.visibility</p:attrName>
                                        </p:attrNameLst>
                                      </p:cBhvr>
                                      <p:to>
                                        <p:strVal val="visible"/>
                                      </p:to>
                                    </p:set>
                                    <p:animScale>
                                      <p:cBhvr>
                                        <p:cTn id="20"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4"/>
                                        </p:tgtEl>
                                        <p:attrNameLst>
                                          <p:attrName>ppt_x</p:attrName>
                                          <p:attrName>ppt_y</p:attrName>
                                        </p:attrNameLst>
                                      </p:cBhvr>
                                    </p:animMotion>
                                    <p:animEffect transition="in" filter="fade">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
            <a:ext cx="12188622" cy="6858002"/>
          </a:xfrm>
          <a:prstGeom prst="rect">
            <a:avLst/>
          </a:prstGeom>
        </p:spPr>
      </p:pic>
      <p:sp>
        <p:nvSpPr>
          <p:cNvPr id="20" name="Rectangle 11">
            <a:extLst>
              <a:ext uri="{FF2B5EF4-FFF2-40B4-BE49-F238E27FC236}">
                <a16:creationId xmlns:a16="http://schemas.microsoft.com/office/drawing/2014/main" id="{8B5B2842-B2DF-D14F-B806-565310C9FDDF}"/>
              </a:ext>
            </a:extLst>
          </p:cNvPr>
          <p:cNvSpPr/>
          <p:nvPr/>
        </p:nvSpPr>
        <p:spPr>
          <a:xfrm>
            <a:off x="-105103" y="0"/>
            <a:ext cx="12297103" cy="6858001"/>
          </a:xfrm>
          <a:prstGeom prst="rect">
            <a:avLst/>
          </a:prstGeom>
          <a:solidFill>
            <a:srgbClr val="0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9" name="TextBox 18">
            <a:extLst>
              <a:ext uri="{FF2B5EF4-FFF2-40B4-BE49-F238E27FC236}">
                <a16:creationId xmlns:a16="http://schemas.microsoft.com/office/drawing/2014/main" id="{02917900-BFE6-0740-AD94-19A68BEFAF3D}"/>
              </a:ext>
            </a:extLst>
          </p:cNvPr>
          <p:cNvSpPr txBox="1"/>
          <p:nvPr/>
        </p:nvSpPr>
        <p:spPr>
          <a:xfrm>
            <a:off x="5060577" y="526528"/>
            <a:ext cx="2454518" cy="584775"/>
          </a:xfrm>
          <a:prstGeom prst="rect">
            <a:avLst/>
          </a:prstGeom>
          <a:noFill/>
        </p:spPr>
        <p:txBody>
          <a:bodyPr wrap="none" rtlCol="0">
            <a:spAutoFit/>
          </a:bodyPr>
          <a:lstStyle/>
          <a:p>
            <a:r>
              <a:rPr lang="en-US" sz="32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2019 outlook</a:t>
            </a:r>
          </a:p>
        </p:txBody>
      </p:sp>
      <p:sp>
        <p:nvSpPr>
          <p:cNvPr id="10" name="Rectangle 9">
            <a:extLst>
              <a:ext uri="{FF2B5EF4-FFF2-40B4-BE49-F238E27FC236}">
                <a16:creationId xmlns:a16="http://schemas.microsoft.com/office/drawing/2014/main" id="{88AFF10B-A085-4D41-BB12-A27BE606CA10}"/>
              </a:ext>
            </a:extLst>
          </p:cNvPr>
          <p:cNvSpPr/>
          <p:nvPr/>
        </p:nvSpPr>
        <p:spPr>
          <a:xfrm>
            <a:off x="498904" y="3642019"/>
            <a:ext cx="2894466" cy="3071610"/>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Rents are expected to rise throughout 2019, despite some rising uncertainty. </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Strong fundamentals in nearly all markets warrant continued competition for the buildings that customers need to expand their businesses.</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A6C2F0C7-C71F-FC45-8708-53CC640EBCA0}"/>
              </a:ext>
            </a:extLst>
          </p:cNvPr>
          <p:cNvSpPr/>
          <p:nvPr/>
        </p:nvSpPr>
        <p:spPr>
          <a:xfrm>
            <a:off x="3393370" y="3642019"/>
            <a:ext cx="2894466" cy="2800767"/>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Replacement costs are rising. </a:t>
            </a:r>
          </a:p>
          <a:p>
            <a:pPr>
              <a:spcBef>
                <a:spcPct val="20000"/>
              </a:spcBef>
              <a:defRPr/>
            </a:pPr>
            <a:endPar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Development cost growth over the past few years has broken records. </a:t>
            </a: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Rents for new buildings are still catching up, forming an important tailwind for the coming year.</a:t>
            </a:r>
          </a:p>
        </p:txBody>
      </p:sp>
      <p:sp>
        <p:nvSpPr>
          <p:cNvPr id="14" name="Rectangle 13">
            <a:extLst>
              <a:ext uri="{FF2B5EF4-FFF2-40B4-BE49-F238E27FC236}">
                <a16:creationId xmlns:a16="http://schemas.microsoft.com/office/drawing/2014/main" id="{07C374EF-22A6-DA42-AFD8-C53391E55182}"/>
              </a:ext>
            </a:extLst>
          </p:cNvPr>
          <p:cNvSpPr/>
          <p:nvPr/>
        </p:nvSpPr>
        <p:spPr>
          <a:xfrm>
            <a:off x="6273659" y="3642019"/>
            <a:ext cx="2962490" cy="255454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Location and quality are increasingly important. </a:t>
            </a:r>
          </a:p>
          <a:p>
            <a:pPr>
              <a:spcBef>
                <a:spcPct val="20000"/>
              </a:spcBef>
              <a:defRPr/>
            </a:pPr>
            <a:endPar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Logistics facility selection is vital to both supply chain efficiency and access to labour, and </a:t>
            </a:r>
            <a:r>
              <a:rPr lang="en-US"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customers are more mindful of this in light of Last</a:t>
            </a:r>
          </a:p>
          <a:p>
            <a:pPr>
              <a:spcBef>
                <a:spcPct val="20000"/>
              </a:spcBef>
              <a:defRPr/>
            </a:pPr>
            <a:r>
              <a:rPr lang="en-US"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Touch® requirements.</a:t>
            </a: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p:txBody>
      </p:sp>
      <p:sp>
        <p:nvSpPr>
          <p:cNvPr id="15" name="Rectangle 14">
            <a:extLst>
              <a:ext uri="{FF2B5EF4-FFF2-40B4-BE49-F238E27FC236}">
                <a16:creationId xmlns:a16="http://schemas.microsoft.com/office/drawing/2014/main" id="{EAF4445C-D167-3B43-AA1D-F85552EB6830}"/>
              </a:ext>
            </a:extLst>
          </p:cNvPr>
          <p:cNvSpPr/>
          <p:nvPr/>
        </p:nvSpPr>
        <p:spPr>
          <a:xfrm>
            <a:off x="9182302" y="3642019"/>
            <a:ext cx="2894466" cy="2062103"/>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Scarcity of Land demand greater than supply. </a:t>
            </a:r>
          </a:p>
          <a:p>
            <a:pPr>
              <a:spcBef>
                <a:spcPct val="20000"/>
              </a:spcBef>
              <a:defRPr/>
            </a:pPr>
            <a:endPar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Markets with land scarcity will continue to outperform regional averages. </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p:txBody>
      </p:sp>
      <p:pic>
        <p:nvPicPr>
          <p:cNvPr id="23" name="圖片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884229" y="2060303"/>
            <a:ext cx="1719293" cy="1346509"/>
          </a:xfrm>
          <a:prstGeom prst="rect">
            <a:avLst/>
          </a:prstGeom>
        </p:spPr>
      </p:pic>
      <p:pic>
        <p:nvPicPr>
          <p:cNvPr id="24" name="圖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560000" y="1453367"/>
            <a:ext cx="2139069" cy="2126469"/>
          </a:xfrm>
          <a:prstGeom prst="rect">
            <a:avLst/>
          </a:prstGeom>
        </p:spPr>
      </p:pic>
      <p:pic>
        <p:nvPicPr>
          <p:cNvPr id="6" name="Picture 5">
            <a:extLst>
              <a:ext uri="{FF2B5EF4-FFF2-40B4-BE49-F238E27FC236}">
                <a16:creationId xmlns:a16="http://schemas.microsoft.com/office/drawing/2014/main" id="{4F95228C-8626-754F-9260-9D95D30E04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0627" y="1637831"/>
            <a:ext cx="2615762" cy="1942005"/>
          </a:xfrm>
          <a:prstGeom prst="rect">
            <a:avLst/>
          </a:prstGeom>
        </p:spPr>
      </p:pic>
      <p:pic>
        <p:nvPicPr>
          <p:cNvPr id="8" name="Picture 7">
            <a:extLst>
              <a:ext uri="{FF2B5EF4-FFF2-40B4-BE49-F238E27FC236}">
                <a16:creationId xmlns:a16="http://schemas.microsoft.com/office/drawing/2014/main" id="{A8720940-7BD1-4F48-8430-A5D9C834D8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36" y="1752368"/>
            <a:ext cx="3154888" cy="1712930"/>
          </a:xfrm>
          <a:prstGeom prst="rect">
            <a:avLst/>
          </a:prstGeom>
        </p:spPr>
      </p:pic>
    </p:spTree>
    <p:extLst>
      <p:ext uri="{BB962C8B-B14F-4D97-AF65-F5344CB8AC3E}">
        <p14:creationId xmlns:p14="http://schemas.microsoft.com/office/powerpoint/2010/main" val="3785163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10" presetClass="entr" presetSubtype="0" fill="hold" nodeType="with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55" presetClass="entr" presetSubtype="0" fill="hold" grpId="0" nodeType="withEffect">
                                  <p:stCondLst>
                                    <p:cond delay="10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par>
                                <p:cTn id="28" presetID="55"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par>
                                <p:cTn id="33" presetID="10" presetClass="entr" presetSubtype="0" fill="hold" nodeType="withEffect">
                                  <p:stCondLst>
                                    <p:cond delay="1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55" presetClass="entr" presetSubtype="0" fill="hold" grpId="0" nodeType="withEffect">
                                  <p:stCondLst>
                                    <p:cond delay="150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strVal val="#ppt_w*0.70"/>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animEffect transition="in" filter="fade">
                                      <p:cBhvr>
                                        <p:cTn id="4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590314-F73E-B242-83A4-FAE645E542D5}"/>
              </a:ext>
            </a:extLst>
          </p:cNvPr>
          <p:cNvSpPr/>
          <p:nvPr/>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7" name="Group 6">
            <a:extLst>
              <a:ext uri="{FF2B5EF4-FFF2-40B4-BE49-F238E27FC236}">
                <a16:creationId xmlns:a16="http://schemas.microsoft.com/office/drawing/2014/main" id="{728C0350-7582-C140-B8FB-9CEAA60705AE}"/>
              </a:ext>
            </a:extLst>
          </p:cNvPr>
          <p:cNvGrpSpPr/>
          <p:nvPr/>
        </p:nvGrpSpPr>
        <p:grpSpPr>
          <a:xfrm>
            <a:off x="789497" y="2689046"/>
            <a:ext cx="3374192" cy="2996326"/>
            <a:chOff x="1043497" y="2507971"/>
            <a:chExt cx="3374192" cy="2996326"/>
          </a:xfrm>
        </p:grpSpPr>
        <p:sp>
          <p:nvSpPr>
            <p:cNvPr id="8" name="Oval 7">
              <a:extLst>
                <a:ext uri="{FF2B5EF4-FFF2-40B4-BE49-F238E27FC236}">
                  <a16:creationId xmlns:a16="http://schemas.microsoft.com/office/drawing/2014/main" id="{637F14B1-632E-3F41-9DF8-E081A4E66B04}"/>
                </a:ext>
              </a:extLst>
            </p:cNvPr>
            <p:cNvSpPr/>
            <p:nvPr/>
          </p:nvSpPr>
          <p:spPr>
            <a:xfrm>
              <a:off x="1895277" y="2507971"/>
              <a:ext cx="1670636" cy="1670636"/>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Regular" panose="02000000000000000000" pitchFamily="2" charset="77"/>
              </a:endParaRPr>
            </a:p>
          </p:txBody>
        </p:sp>
        <p:sp>
          <p:nvSpPr>
            <p:cNvPr id="9" name="TextBox 8">
              <a:extLst>
                <a:ext uri="{FF2B5EF4-FFF2-40B4-BE49-F238E27FC236}">
                  <a16:creationId xmlns:a16="http://schemas.microsoft.com/office/drawing/2014/main" id="{1DB5B0FC-0DC4-DD47-9C82-1C0047CBA0DC}"/>
                </a:ext>
              </a:extLst>
            </p:cNvPr>
            <p:cNvSpPr txBox="1"/>
            <p:nvPr/>
          </p:nvSpPr>
          <p:spPr>
            <a:xfrm>
              <a:off x="2023510" y="4303968"/>
              <a:ext cx="1414170" cy="461665"/>
            </a:xfrm>
            <a:prstGeom prst="rect">
              <a:avLst/>
            </a:prstGeom>
            <a:noFill/>
            <a:effectLst/>
          </p:spPr>
          <p:txBody>
            <a:bodyPr wrap="none" rtlCol="0">
              <a:spAutoFit/>
            </a:bodyPr>
            <a:lstStyle/>
            <a:p>
              <a:pPr algn="ctr"/>
              <a:r>
                <a:rPr lang="en-US" sz="2400" dirty="0">
                  <a:ln w="0"/>
                  <a:solidFill>
                    <a:schemeClr val="bg1"/>
                  </a:solidFill>
                  <a:latin typeface="Europa-Bold" panose="02000000000000000000" pitchFamily="2" charset="77"/>
                  <a:cs typeface="Arial" panose="020B0604020202020204" pitchFamily="34" charset="0"/>
                </a:rPr>
                <a:t>Jack Lin </a:t>
              </a:r>
            </a:p>
          </p:txBody>
        </p:sp>
        <p:sp>
          <p:nvSpPr>
            <p:cNvPr id="10" name="TextBox 9">
              <a:extLst>
                <a:ext uri="{FF2B5EF4-FFF2-40B4-BE49-F238E27FC236}">
                  <a16:creationId xmlns:a16="http://schemas.microsoft.com/office/drawing/2014/main" id="{43F01729-2F3E-4B4F-82A0-D638739FCDB4}"/>
                </a:ext>
              </a:extLst>
            </p:cNvPr>
            <p:cNvSpPr txBox="1"/>
            <p:nvPr/>
          </p:nvSpPr>
          <p:spPr>
            <a:xfrm>
              <a:off x="1043497" y="4765633"/>
              <a:ext cx="3374192" cy="738664"/>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Founder and MD</a:t>
              </a:r>
            </a:p>
            <a:p>
              <a:pPr algn="ctr"/>
              <a:r>
                <a:rPr lang="en-US" sz="1400" dirty="0">
                  <a:solidFill>
                    <a:schemeClr val="bg1">
                      <a:lumMod val="85000"/>
                    </a:schemeClr>
                  </a:solidFill>
                  <a:latin typeface="Europa-Light" panose="02000000000000000000" pitchFamily="2" charset="77"/>
                </a:rPr>
                <a:t> of Top Group International BV since 2001</a:t>
              </a:r>
            </a:p>
            <a:p>
              <a:pPr algn="ctr"/>
              <a:r>
                <a:rPr lang="en-US" sz="1400" dirty="0">
                  <a:solidFill>
                    <a:schemeClr val="bg1">
                      <a:lumMod val="85000"/>
                    </a:schemeClr>
                  </a:solidFill>
                  <a:latin typeface="Europa-Light" panose="02000000000000000000" pitchFamily="2" charset="77"/>
                </a:rPr>
                <a:t>CEO of Sino Europa Project Team</a:t>
              </a:r>
            </a:p>
          </p:txBody>
        </p:sp>
      </p:grpSp>
      <p:grpSp>
        <p:nvGrpSpPr>
          <p:cNvPr id="11" name="Group 10">
            <a:extLst>
              <a:ext uri="{FF2B5EF4-FFF2-40B4-BE49-F238E27FC236}">
                <a16:creationId xmlns:a16="http://schemas.microsoft.com/office/drawing/2014/main" id="{CA7A5498-7621-764B-B7A3-61CFB19C9A22}"/>
              </a:ext>
            </a:extLst>
          </p:cNvPr>
          <p:cNvGrpSpPr/>
          <p:nvPr/>
        </p:nvGrpSpPr>
        <p:grpSpPr>
          <a:xfrm>
            <a:off x="4474695" y="2689046"/>
            <a:ext cx="3176126" cy="2780882"/>
            <a:chOff x="1142532" y="2507971"/>
            <a:chExt cx="3176126" cy="2780882"/>
          </a:xfrm>
        </p:grpSpPr>
        <p:sp>
          <p:nvSpPr>
            <p:cNvPr id="12" name="Oval 11">
              <a:extLst>
                <a:ext uri="{FF2B5EF4-FFF2-40B4-BE49-F238E27FC236}">
                  <a16:creationId xmlns:a16="http://schemas.microsoft.com/office/drawing/2014/main" id="{168469BF-0123-2F46-AE2A-8A355D87A340}"/>
                </a:ext>
              </a:extLst>
            </p:cNvPr>
            <p:cNvSpPr/>
            <p:nvPr/>
          </p:nvSpPr>
          <p:spPr>
            <a:xfrm>
              <a:off x="1895277" y="2507971"/>
              <a:ext cx="1670636" cy="167063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3" name="TextBox 12">
              <a:extLst>
                <a:ext uri="{FF2B5EF4-FFF2-40B4-BE49-F238E27FC236}">
                  <a16:creationId xmlns:a16="http://schemas.microsoft.com/office/drawing/2014/main" id="{25CAF537-F8B1-6748-B50E-AD5E47B16035}"/>
                </a:ext>
              </a:extLst>
            </p:cNvPr>
            <p:cNvSpPr txBox="1"/>
            <p:nvPr/>
          </p:nvSpPr>
          <p:spPr>
            <a:xfrm>
              <a:off x="1732821" y="4303968"/>
              <a:ext cx="2002984"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Brigitte Tong</a:t>
              </a:r>
            </a:p>
          </p:txBody>
        </p:sp>
        <p:sp>
          <p:nvSpPr>
            <p:cNvPr id="14" name="TextBox 13">
              <a:extLst>
                <a:ext uri="{FF2B5EF4-FFF2-40B4-BE49-F238E27FC236}">
                  <a16:creationId xmlns:a16="http://schemas.microsoft.com/office/drawing/2014/main" id="{E9E3544A-3384-AB4E-9FB9-0D455A3B3C5D}"/>
                </a:ext>
              </a:extLst>
            </p:cNvPr>
            <p:cNvSpPr txBox="1"/>
            <p:nvPr/>
          </p:nvSpPr>
          <p:spPr>
            <a:xfrm>
              <a:off x="1142532" y="4765633"/>
              <a:ext cx="3176126"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Director of Top Group International BV </a:t>
              </a:r>
            </a:p>
            <a:p>
              <a:pPr algn="ctr"/>
              <a:r>
                <a:rPr lang="en-US" sz="1400" dirty="0">
                  <a:solidFill>
                    <a:schemeClr val="bg1">
                      <a:lumMod val="85000"/>
                    </a:schemeClr>
                  </a:solidFill>
                  <a:latin typeface="Europa-Light" panose="02000000000000000000" pitchFamily="2" charset="77"/>
                </a:rPr>
                <a:t>CFO of Sino Europa Project Team </a:t>
              </a:r>
            </a:p>
          </p:txBody>
        </p:sp>
      </p:grpSp>
      <p:grpSp>
        <p:nvGrpSpPr>
          <p:cNvPr id="15" name="Group 14">
            <a:extLst>
              <a:ext uri="{FF2B5EF4-FFF2-40B4-BE49-F238E27FC236}">
                <a16:creationId xmlns:a16="http://schemas.microsoft.com/office/drawing/2014/main" id="{29CD6CD6-7F67-8547-A827-351DCC2747DD}"/>
              </a:ext>
            </a:extLst>
          </p:cNvPr>
          <p:cNvGrpSpPr/>
          <p:nvPr/>
        </p:nvGrpSpPr>
        <p:grpSpPr>
          <a:xfrm>
            <a:off x="7898729" y="2689046"/>
            <a:ext cx="3540969" cy="2780882"/>
            <a:chOff x="980404" y="2507971"/>
            <a:chExt cx="3540969" cy="2780882"/>
          </a:xfrm>
        </p:grpSpPr>
        <p:sp>
          <p:nvSpPr>
            <p:cNvPr id="16" name="Oval 15">
              <a:extLst>
                <a:ext uri="{FF2B5EF4-FFF2-40B4-BE49-F238E27FC236}">
                  <a16:creationId xmlns:a16="http://schemas.microsoft.com/office/drawing/2014/main" id="{58394539-6ECA-BB44-BE4A-4BF34A526848}"/>
                </a:ext>
              </a:extLst>
            </p:cNvPr>
            <p:cNvSpPr/>
            <p:nvPr/>
          </p:nvSpPr>
          <p:spPr>
            <a:xfrm>
              <a:off x="1895277" y="2507971"/>
              <a:ext cx="1670636" cy="1670636"/>
            </a:xfrm>
            <a:prstGeom prst="ellipse">
              <a:avLst/>
            </a:prstGeom>
            <a:blipFill dpi="0" rotWithShape="1">
              <a:blip r:embed="rId5">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Regular" panose="02000000000000000000" pitchFamily="2" charset="77"/>
              </a:endParaRPr>
            </a:p>
          </p:txBody>
        </p:sp>
        <p:sp>
          <p:nvSpPr>
            <p:cNvPr id="17" name="TextBox 16">
              <a:extLst>
                <a:ext uri="{FF2B5EF4-FFF2-40B4-BE49-F238E27FC236}">
                  <a16:creationId xmlns:a16="http://schemas.microsoft.com/office/drawing/2014/main" id="{806C7085-4C8A-1E49-B51E-A15B5FE941A0}"/>
                </a:ext>
              </a:extLst>
            </p:cNvPr>
            <p:cNvSpPr txBox="1"/>
            <p:nvPr/>
          </p:nvSpPr>
          <p:spPr>
            <a:xfrm>
              <a:off x="980404" y="4303968"/>
              <a:ext cx="3540969"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Dimitris </a:t>
              </a:r>
              <a:r>
                <a:rPr lang="en-US" sz="2400" dirty="0" err="1">
                  <a:ln w="0"/>
                  <a:solidFill>
                    <a:schemeClr val="bg1"/>
                  </a:solidFill>
                  <a:latin typeface="Europa-Bold" panose="02000000000000000000" pitchFamily="2" charset="77"/>
                  <a:cs typeface="Arial" panose="020B0604020202020204" pitchFamily="34" charset="0"/>
                </a:rPr>
                <a:t>Vogiatzopoulos</a:t>
              </a:r>
              <a:endParaRPr lang="en-US" sz="2400" dirty="0">
                <a:ln w="0"/>
                <a:solidFill>
                  <a:schemeClr val="bg1"/>
                </a:solidFill>
                <a:latin typeface="Europa-Bold" panose="02000000000000000000" pitchFamily="2" charset="77"/>
                <a:cs typeface="Arial" panose="020B0604020202020204" pitchFamily="34" charset="0"/>
              </a:endParaRPr>
            </a:p>
          </p:txBody>
        </p:sp>
        <p:sp>
          <p:nvSpPr>
            <p:cNvPr id="18" name="TextBox 17">
              <a:extLst>
                <a:ext uri="{FF2B5EF4-FFF2-40B4-BE49-F238E27FC236}">
                  <a16:creationId xmlns:a16="http://schemas.microsoft.com/office/drawing/2014/main" id="{A8CF473C-858D-5746-901C-566621437DC1}"/>
                </a:ext>
              </a:extLst>
            </p:cNvPr>
            <p:cNvSpPr txBox="1"/>
            <p:nvPr/>
          </p:nvSpPr>
          <p:spPr>
            <a:xfrm>
              <a:off x="1409664" y="4765633"/>
              <a:ext cx="2641877"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Global Procurement Consultant </a:t>
              </a:r>
            </a:p>
            <a:p>
              <a:pPr algn="ctr"/>
              <a:r>
                <a:rPr lang="en-US" sz="1400" dirty="0">
                  <a:solidFill>
                    <a:schemeClr val="bg1">
                      <a:lumMod val="85000"/>
                    </a:schemeClr>
                  </a:solidFill>
                  <a:latin typeface="Europa-Light" panose="02000000000000000000" pitchFamily="2" charset="77"/>
                </a:rPr>
                <a:t>of Sino Europa Project Team</a:t>
              </a:r>
            </a:p>
          </p:txBody>
        </p:sp>
      </p:grpSp>
      <p:sp>
        <p:nvSpPr>
          <p:cNvPr id="20" name="TextBox 19">
            <a:extLst>
              <a:ext uri="{FF2B5EF4-FFF2-40B4-BE49-F238E27FC236}">
                <a16:creationId xmlns:a16="http://schemas.microsoft.com/office/drawing/2014/main" id="{0ACEDCE1-A979-154C-9B53-073DEA79E22A}"/>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21" name="Rounded Rectangle 20">
            <a:extLst>
              <a:ext uri="{FF2B5EF4-FFF2-40B4-BE49-F238E27FC236}">
                <a16:creationId xmlns:a16="http://schemas.microsoft.com/office/drawing/2014/main" id="{4F2EE466-635C-5A49-B8C4-E0C2D88E362A}"/>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Tree>
    <p:extLst>
      <p:ext uri="{BB962C8B-B14F-4D97-AF65-F5344CB8AC3E}">
        <p14:creationId xmlns:p14="http://schemas.microsoft.com/office/powerpoint/2010/main" val="6664638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077" y="0"/>
            <a:ext cx="12177923" cy="6858000"/>
          </a:xfrm>
          <a:prstGeom prst="rect">
            <a:avLst/>
          </a:prstGeom>
          <a:pattFill prst="pct5">
            <a:fgClr>
              <a:schemeClr val="tx1"/>
            </a:fgClr>
            <a:bgClr>
              <a:schemeClr val="bg1"/>
            </a:bgClr>
          </a:pattFill>
        </p:spPr>
      </p:pic>
      <p:sp>
        <p:nvSpPr>
          <p:cNvPr id="15" name="Rectangle 11">
            <a:extLst>
              <a:ext uri="{FF2B5EF4-FFF2-40B4-BE49-F238E27FC236}">
                <a16:creationId xmlns:a16="http://schemas.microsoft.com/office/drawing/2014/main" id="{8B5B2842-B2DF-D14F-B806-565310C9FDDF}"/>
              </a:ext>
            </a:extLst>
          </p:cNvPr>
          <p:cNvSpPr/>
          <p:nvPr/>
        </p:nvSpPr>
        <p:spPr>
          <a:xfrm>
            <a:off x="0" y="-1"/>
            <a:ext cx="12187830" cy="6858001"/>
          </a:xfrm>
          <a:prstGeom prst="rect">
            <a:avLst/>
          </a:prstGeom>
          <a:solidFill>
            <a:srgbClr val="0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481407"/>
            <a:ext cx="4161588" cy="584775"/>
          </a:xfrm>
          <a:prstGeom prst="rect">
            <a:avLst/>
          </a:prstGeom>
          <a:noFill/>
        </p:spPr>
        <p:txBody>
          <a:bodyPr wrap="none" rtlCol="0">
            <a:spAutoFit/>
          </a:bodyPr>
          <a:lstStyle/>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Brexit? Expectation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0" name="Rectangle 9">
            <a:extLst>
              <a:ext uri="{FF2B5EF4-FFF2-40B4-BE49-F238E27FC236}">
                <a16:creationId xmlns:a16="http://schemas.microsoft.com/office/drawing/2014/main" id="{88AFF10B-A085-4D41-BB12-A27BE606CA10}"/>
              </a:ext>
            </a:extLst>
          </p:cNvPr>
          <p:cNvSpPr/>
          <p:nvPr/>
        </p:nvSpPr>
        <p:spPr>
          <a:xfrm>
            <a:off x="784480" y="1531792"/>
            <a:ext cx="5872079" cy="1871282"/>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In the run-up to the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Brexit, the logistics market in Rotterdam is booming.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Take-up volume more than quadrupled compared to the previous year in 2018.</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More than 2,5 million m² logistics space are either sold or rented. Traders in UK are storing their goods in large quantities in Rotterdam, preparing the Brexit.</a:t>
            </a:r>
          </a:p>
        </p:txBody>
      </p:sp>
      <p:sp>
        <p:nvSpPr>
          <p:cNvPr id="9" name="Rectangle 8">
            <a:extLst>
              <a:ext uri="{FF2B5EF4-FFF2-40B4-BE49-F238E27FC236}">
                <a16:creationId xmlns:a16="http://schemas.microsoft.com/office/drawing/2014/main" id="{ED9A2A90-CDF0-6640-A520-5083B8422C23}"/>
              </a:ext>
            </a:extLst>
          </p:cNvPr>
          <p:cNvSpPr/>
          <p:nvPr/>
        </p:nvSpPr>
        <p:spPr>
          <a:xfrm>
            <a:off x="6052930" y="4302258"/>
            <a:ext cx="5734879" cy="2123658"/>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Despite trade war risks, Brexit uncertainty and economic growth deceleration, we foresee that the continuing shop-to-shed shift,</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improved 3PL margins and increased quality demands will result in a strong logistics lease market in 2019.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Brexit will definitely increase demand for warehouses in the Netherlands.</a:t>
            </a:r>
          </a:p>
        </p:txBody>
      </p:sp>
      <p:pic>
        <p:nvPicPr>
          <p:cNvPr id="17" name="圖片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0777" y="870352"/>
            <a:ext cx="3447295" cy="3291847"/>
          </a:xfrm>
          <a:prstGeom prst="rect">
            <a:avLst/>
          </a:prstGeom>
        </p:spPr>
      </p:pic>
      <p:pic>
        <p:nvPicPr>
          <p:cNvPr id="19" name="圖片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480" y="3428999"/>
            <a:ext cx="3340553" cy="3167513"/>
          </a:xfrm>
          <a:prstGeom prst="rect">
            <a:avLst/>
          </a:prstGeom>
        </p:spPr>
      </p:pic>
    </p:spTree>
    <p:extLst>
      <p:ext uri="{BB962C8B-B14F-4D97-AF65-F5344CB8AC3E}">
        <p14:creationId xmlns:p14="http://schemas.microsoft.com/office/powerpoint/2010/main" val="2768514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5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Scale>
                                      <p:cBhvr>
                                        <p:cTn id="11"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9"/>
                                        </p:tgtEl>
                                        <p:attrNameLst>
                                          <p:attrName>ppt_x</p:attrName>
                                          <p:attrName>ppt_y</p:attrName>
                                        </p:attrNameLst>
                                      </p:cBhvr>
                                    </p:animMotion>
                                    <p:animEffect transition="in" filter="fade">
                                      <p:cBhvr>
                                        <p:cTn id="13" dur="1000"/>
                                        <p:tgtEl>
                                          <p:spTgt spid="19"/>
                                        </p:tgtEl>
                                      </p:cBhvr>
                                    </p:animEffect>
                                  </p:childTnLst>
                                </p:cTn>
                              </p:par>
                              <p:par>
                                <p:cTn id="14" presetID="52" presetClass="entr" presetSubtype="0" fill="hold" nodeType="withEffect">
                                  <p:stCondLst>
                                    <p:cond delay="500"/>
                                  </p:stCondLst>
                                  <p:childTnLst>
                                    <p:set>
                                      <p:cBhvr>
                                        <p:cTn id="15" dur="1" fill="hold">
                                          <p:stCondLst>
                                            <p:cond delay="0"/>
                                          </p:stCondLst>
                                        </p:cTn>
                                        <p:tgtEl>
                                          <p:spTgt spid="17"/>
                                        </p:tgtEl>
                                        <p:attrNameLst>
                                          <p:attrName>style.visibility</p:attrName>
                                        </p:attrNameLst>
                                      </p:cBhvr>
                                      <p:to>
                                        <p:strVal val="visible"/>
                                      </p:to>
                                    </p:set>
                                    <p:animScale>
                                      <p:cBhvr>
                                        <p:cTn id="16"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7"/>
                                        </p:tgtEl>
                                        <p:attrNameLst>
                                          <p:attrName>ppt_x</p:attrName>
                                          <p:attrName>ppt_y</p:attrName>
                                        </p:attrNameLst>
                                      </p:cBhvr>
                                    </p:animMotion>
                                    <p:animEffect transition="in" filter="fade">
                                      <p:cBhvr>
                                        <p:cTn id="18" dur="1000"/>
                                        <p:tgtEl>
                                          <p:spTgt spid="17"/>
                                        </p:tgtEl>
                                      </p:cBhvr>
                                    </p:animEffect>
                                  </p:childTnLst>
                                </p:cTn>
                              </p:par>
                              <p:par>
                                <p:cTn id="19" presetID="23" presetClass="entr" presetSubtype="16"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500367" cy="6858000"/>
          </a:xfrm>
          <a:prstGeom prst="rect">
            <a:avLst/>
          </a:prstGeom>
        </p:spPr>
      </p:pic>
      <p:sp>
        <p:nvSpPr>
          <p:cNvPr id="17" name="Rectangle 11">
            <a:extLst>
              <a:ext uri="{FF2B5EF4-FFF2-40B4-BE49-F238E27FC236}">
                <a16:creationId xmlns:a16="http://schemas.microsoft.com/office/drawing/2014/main" id="{8B5B2842-B2DF-D14F-B806-565310C9FDDF}"/>
              </a:ext>
            </a:extLst>
          </p:cNvPr>
          <p:cNvSpPr/>
          <p:nvPr/>
        </p:nvSpPr>
        <p:spPr>
          <a:xfrm>
            <a:off x="-5010" y="-1"/>
            <a:ext cx="12505377" cy="6858001"/>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481407"/>
            <a:ext cx="4464684" cy="1077218"/>
          </a:xfrm>
          <a:prstGeom prst="rect">
            <a:avLst/>
          </a:prstGeom>
          <a:noFill/>
        </p:spPr>
        <p:txBody>
          <a:bodyPr wrap="none" rtlCol="0">
            <a:spAutoFit/>
          </a:bodyPr>
          <a:lstStyle/>
          <a:p>
            <a:r>
              <a:rPr lang="en-US" sz="3200" dirty="0">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Why The Netherlands, </a:t>
            </a:r>
          </a:p>
          <a:p>
            <a:r>
              <a:rPr lang="en-US" sz="3200" dirty="0" err="1">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Waalwijk</a:t>
            </a:r>
            <a:r>
              <a:rPr lang="en-US" sz="3200" dirty="0">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536064"/>
            <a:ext cx="1387883" cy="45121"/>
          </a:xfrm>
          <a:prstGeom prst="roundRect">
            <a:avLst>
              <a:gd name="adj" fmla="val 50000"/>
            </a:avLst>
          </a:prstGeom>
          <a:gradFill>
            <a:gsLst>
              <a:gs pos="80000">
                <a:srgbClr val="8959D7"/>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3" name="Group 2">
            <a:extLst>
              <a:ext uri="{FF2B5EF4-FFF2-40B4-BE49-F238E27FC236}">
                <a16:creationId xmlns:a16="http://schemas.microsoft.com/office/drawing/2014/main" id="{0C22CE76-FF33-9040-82BA-4830FA867F3E}"/>
              </a:ext>
            </a:extLst>
          </p:cNvPr>
          <p:cNvGrpSpPr/>
          <p:nvPr/>
        </p:nvGrpSpPr>
        <p:grpSpPr>
          <a:xfrm>
            <a:off x="877204" y="4015409"/>
            <a:ext cx="3869514" cy="1478328"/>
            <a:chOff x="877204" y="4015409"/>
            <a:chExt cx="3869514" cy="1478328"/>
          </a:xfrm>
        </p:grpSpPr>
        <p:sp>
          <p:nvSpPr>
            <p:cNvPr id="10" name="Rectangle 9">
              <a:extLst>
                <a:ext uri="{FF2B5EF4-FFF2-40B4-BE49-F238E27FC236}">
                  <a16:creationId xmlns:a16="http://schemas.microsoft.com/office/drawing/2014/main" id="{88AFF10B-A085-4D41-BB12-A27BE606CA10}"/>
                </a:ext>
              </a:extLst>
            </p:cNvPr>
            <p:cNvSpPr/>
            <p:nvPr/>
          </p:nvSpPr>
          <p:spPr>
            <a:xfrm>
              <a:off x="877204" y="4508852"/>
              <a:ext cx="3869514" cy="984885"/>
            </a:xfrm>
            <a:prstGeom prst="rect">
              <a:avLst/>
            </a:prstGeom>
          </p:spPr>
          <p:txBody>
            <a:bodyPr wrap="square">
              <a:spAutoFit/>
            </a:bodyPr>
            <a:lstStyle/>
            <a:p>
              <a:pPr>
                <a:spcBef>
                  <a:spcPct val="20000"/>
                </a:spcBef>
                <a:defRPr/>
              </a:pPr>
              <a:r>
                <a:rPr lang="en-GB" dirty="0" err="1">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Waalwijk</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is a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municipality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and a city in the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southern Netherlands</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 belongs to Province North Brabant. </a:t>
              </a:r>
            </a:p>
          </p:txBody>
        </p:sp>
        <p:sp>
          <p:nvSpPr>
            <p:cNvPr id="2" name="Oval 1">
              <a:extLst>
                <a:ext uri="{FF2B5EF4-FFF2-40B4-BE49-F238E27FC236}">
                  <a16:creationId xmlns:a16="http://schemas.microsoft.com/office/drawing/2014/main" id="{C1F00686-7A8B-114D-84EE-C26CCC70526A}"/>
                </a:ext>
              </a:extLst>
            </p:cNvPr>
            <p:cNvSpPr/>
            <p:nvPr/>
          </p:nvSpPr>
          <p:spPr>
            <a:xfrm>
              <a:off x="2493909"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CA09720-536C-CB48-945B-ABE3CDABB80E}"/>
              </a:ext>
            </a:extLst>
          </p:cNvPr>
          <p:cNvGrpSpPr/>
          <p:nvPr/>
        </p:nvGrpSpPr>
        <p:grpSpPr>
          <a:xfrm>
            <a:off x="5028569" y="4015409"/>
            <a:ext cx="3275113" cy="1478328"/>
            <a:chOff x="5028569" y="4015409"/>
            <a:chExt cx="3275113" cy="1478328"/>
          </a:xfrm>
        </p:grpSpPr>
        <p:sp>
          <p:nvSpPr>
            <p:cNvPr id="6" name="Rectangle 5">
              <a:extLst>
                <a:ext uri="{FF2B5EF4-FFF2-40B4-BE49-F238E27FC236}">
                  <a16:creationId xmlns:a16="http://schemas.microsoft.com/office/drawing/2014/main" id="{21506A50-5020-934D-95BB-13DDB8B0ACAF}"/>
                </a:ext>
              </a:extLst>
            </p:cNvPr>
            <p:cNvSpPr/>
            <p:nvPr/>
          </p:nvSpPr>
          <p:spPr>
            <a:xfrm>
              <a:off x="5028569" y="4508852"/>
              <a:ext cx="3275113" cy="984885"/>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It had a population of 47,551 in 2017 and is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located near the motorways A59 and N261</a:t>
              </a:r>
            </a:p>
          </p:txBody>
        </p:sp>
        <p:sp>
          <p:nvSpPr>
            <p:cNvPr id="11" name="Oval 10">
              <a:extLst>
                <a:ext uri="{FF2B5EF4-FFF2-40B4-BE49-F238E27FC236}">
                  <a16:creationId xmlns:a16="http://schemas.microsoft.com/office/drawing/2014/main" id="{3EB3A953-A345-2E41-BFEB-6627EDD80C8E}"/>
                </a:ext>
              </a:extLst>
            </p:cNvPr>
            <p:cNvSpPr/>
            <p:nvPr/>
          </p:nvSpPr>
          <p:spPr>
            <a:xfrm>
              <a:off x="6459622"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B621ACD1-F638-AF42-9298-E41399E8F395}"/>
              </a:ext>
            </a:extLst>
          </p:cNvPr>
          <p:cNvGrpSpPr/>
          <p:nvPr/>
        </p:nvGrpSpPr>
        <p:grpSpPr>
          <a:xfrm>
            <a:off x="8634527" y="4015409"/>
            <a:ext cx="2980130" cy="1509106"/>
            <a:chOff x="8634527" y="4015409"/>
            <a:chExt cx="2980130" cy="1509106"/>
          </a:xfrm>
        </p:grpSpPr>
        <p:sp>
          <p:nvSpPr>
            <p:cNvPr id="7" name="Rectangle 6">
              <a:extLst>
                <a:ext uri="{FF2B5EF4-FFF2-40B4-BE49-F238E27FC236}">
                  <a16:creationId xmlns:a16="http://schemas.microsoft.com/office/drawing/2014/main" id="{C53B1340-2317-2E46-91E2-841834D9198E}"/>
                </a:ext>
              </a:extLst>
            </p:cNvPr>
            <p:cNvSpPr/>
            <p:nvPr/>
          </p:nvSpPr>
          <p:spPr>
            <a:xfrm>
              <a:off x="8634527" y="4508852"/>
              <a:ext cx="2980130" cy="1015663"/>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North Brabant,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Transport &amp; Logistic </a:t>
              </a:r>
              <a:r>
                <a:rPr lang="en-GB" sz="2000" dirty="0" err="1">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Center</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of Holland</a:t>
              </a:r>
            </a:p>
          </p:txBody>
        </p:sp>
        <p:sp>
          <p:nvSpPr>
            <p:cNvPr id="12" name="Oval 11">
              <a:extLst>
                <a:ext uri="{FF2B5EF4-FFF2-40B4-BE49-F238E27FC236}">
                  <a16:creationId xmlns:a16="http://schemas.microsoft.com/office/drawing/2014/main" id="{0D4F85A0-8411-8940-8B35-AE9F9D0DE5E3}"/>
                </a:ext>
              </a:extLst>
            </p:cNvPr>
            <p:cNvSpPr/>
            <p:nvPr/>
          </p:nvSpPr>
          <p:spPr>
            <a:xfrm>
              <a:off x="9828988"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4" name="Straight Connector 3">
            <a:extLst>
              <a:ext uri="{FF2B5EF4-FFF2-40B4-BE49-F238E27FC236}">
                <a16:creationId xmlns:a16="http://schemas.microsoft.com/office/drawing/2014/main" id="{38634BCC-6D9B-F849-A177-D184DBB69E39}"/>
              </a:ext>
            </a:extLst>
          </p:cNvPr>
          <p:cNvCxnSpPr/>
          <p:nvPr/>
        </p:nvCxnSpPr>
        <p:spPr>
          <a:xfrm>
            <a:off x="2643809" y="4184374"/>
            <a:ext cx="954819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2661" y="1427865"/>
            <a:ext cx="2414167" cy="2922889"/>
          </a:xfrm>
          <a:prstGeom prst="rect">
            <a:avLst/>
          </a:prstGeom>
        </p:spPr>
      </p:pic>
      <p:pic>
        <p:nvPicPr>
          <p:cNvPr id="8" name="圖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4797" y="2427031"/>
            <a:ext cx="1131188" cy="860524"/>
          </a:xfrm>
          <a:prstGeom prst="rect">
            <a:avLst/>
          </a:prstGeom>
        </p:spPr>
      </p:pic>
      <p:pic>
        <p:nvPicPr>
          <p:cNvPr id="1101" name="圖片 110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0012" y="2134572"/>
            <a:ext cx="1525271" cy="1657769"/>
          </a:xfrm>
          <a:prstGeom prst="rect">
            <a:avLst/>
          </a:prstGeom>
        </p:spPr>
      </p:pic>
      <p:pic>
        <p:nvPicPr>
          <p:cNvPr id="1103" name="圖片 110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66106" y="1427865"/>
            <a:ext cx="4561867" cy="2329259"/>
          </a:xfrm>
          <a:prstGeom prst="rect">
            <a:avLst/>
          </a:prstGeom>
        </p:spPr>
      </p:pic>
    </p:spTree>
    <p:extLst>
      <p:ext uri="{BB962C8B-B14F-4D97-AF65-F5344CB8AC3E}">
        <p14:creationId xmlns:p14="http://schemas.microsoft.com/office/powerpoint/2010/main" val="10984739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par>
                                <p:cTn id="19" presetID="10" presetClass="entr" presetSubtype="0"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23" presetClass="entr" presetSubtype="16" fill="hold" nodeType="withEffect">
                                  <p:stCondLst>
                                    <p:cond delay="500"/>
                                  </p:stCondLst>
                                  <p:childTnLst>
                                    <p:set>
                                      <p:cBhvr>
                                        <p:cTn id="23" dur="1" fill="hold">
                                          <p:stCondLst>
                                            <p:cond delay="0"/>
                                          </p:stCondLst>
                                        </p:cTn>
                                        <p:tgtEl>
                                          <p:spTgt spid="1101"/>
                                        </p:tgtEl>
                                        <p:attrNameLst>
                                          <p:attrName>style.visibility</p:attrName>
                                        </p:attrNameLst>
                                      </p:cBhvr>
                                      <p:to>
                                        <p:strVal val="visible"/>
                                      </p:to>
                                    </p:set>
                                    <p:anim calcmode="lin" valueType="num">
                                      <p:cBhvr>
                                        <p:cTn id="24" dur="500" fill="hold"/>
                                        <p:tgtEl>
                                          <p:spTgt spid="1101"/>
                                        </p:tgtEl>
                                        <p:attrNameLst>
                                          <p:attrName>ppt_w</p:attrName>
                                        </p:attrNameLst>
                                      </p:cBhvr>
                                      <p:tavLst>
                                        <p:tav tm="0">
                                          <p:val>
                                            <p:fltVal val="0"/>
                                          </p:val>
                                        </p:tav>
                                        <p:tav tm="100000">
                                          <p:val>
                                            <p:strVal val="#ppt_w"/>
                                          </p:val>
                                        </p:tav>
                                      </p:tavLst>
                                    </p:anim>
                                    <p:anim calcmode="lin" valueType="num">
                                      <p:cBhvr>
                                        <p:cTn id="25" dur="500" fill="hold"/>
                                        <p:tgtEl>
                                          <p:spTgt spid="1101"/>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10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23" presetClass="entr" presetSubtype="16" fill="hold" nodeType="withEffect">
                                  <p:stCondLst>
                                    <p:cond delay="1000"/>
                                  </p:stCondLst>
                                  <p:childTnLst>
                                    <p:set>
                                      <p:cBhvr>
                                        <p:cTn id="30" dur="1" fill="hold">
                                          <p:stCondLst>
                                            <p:cond delay="0"/>
                                          </p:stCondLst>
                                        </p:cTn>
                                        <p:tgtEl>
                                          <p:spTgt spid="1103"/>
                                        </p:tgtEl>
                                        <p:attrNameLst>
                                          <p:attrName>style.visibility</p:attrName>
                                        </p:attrNameLst>
                                      </p:cBhvr>
                                      <p:to>
                                        <p:strVal val="visible"/>
                                      </p:to>
                                    </p:set>
                                    <p:anim calcmode="lin" valueType="num">
                                      <p:cBhvr>
                                        <p:cTn id="31" dur="500" fill="hold"/>
                                        <p:tgtEl>
                                          <p:spTgt spid="1103"/>
                                        </p:tgtEl>
                                        <p:attrNameLst>
                                          <p:attrName>ppt_w</p:attrName>
                                        </p:attrNameLst>
                                      </p:cBhvr>
                                      <p:tavLst>
                                        <p:tav tm="0">
                                          <p:val>
                                            <p:fltVal val="0"/>
                                          </p:val>
                                        </p:tav>
                                        <p:tav tm="100000">
                                          <p:val>
                                            <p:strVal val="#ppt_w"/>
                                          </p:val>
                                        </p:tav>
                                      </p:tavLst>
                                    </p:anim>
                                    <p:anim calcmode="lin" valueType="num">
                                      <p:cBhvr>
                                        <p:cTn id="32" dur="500" fill="hold"/>
                                        <p:tgtEl>
                                          <p:spTgt spid="1103"/>
                                        </p:tgtEl>
                                        <p:attrNameLst>
                                          <p:attrName>ppt_h</p:attrName>
                                        </p:attrNameLst>
                                      </p:cBhvr>
                                      <p:tavLst>
                                        <p:tav tm="0">
                                          <p:val>
                                            <p:fltVal val="0"/>
                                          </p:val>
                                        </p:tav>
                                        <p:tav tm="100000">
                                          <p:val>
                                            <p:strVal val="#ppt_h"/>
                                          </p:val>
                                        </p:tav>
                                      </p:tavLst>
                                    </p:anim>
                                  </p:childTnLst>
                                </p:cTn>
                              </p:par>
                            </p:childTnLst>
                          </p:cTn>
                        </p:par>
                        <p:par>
                          <p:cTn id="33" fill="hold">
                            <p:stCondLst>
                              <p:cond delay="1500"/>
                            </p:stCondLst>
                            <p:childTnLst>
                              <p:par>
                                <p:cTn id="34" presetID="0" presetClass="path" presetSubtype="0" accel="50000" decel="50000" fill="hold" nodeType="afterEffect">
                                  <p:stCondLst>
                                    <p:cond delay="0"/>
                                  </p:stCondLst>
                                  <p:childTnLst>
                                    <p:animMotion origin="layout" path="M -0.00976 -0.00556 L -0.26797 0.31227 " pathEditMode="relative" ptsTypes="AA">
                                      <p:cBhvr>
                                        <p:cTn id="35"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354" y="0"/>
            <a:ext cx="10062740" cy="6858000"/>
          </a:xfrm>
          <a:prstGeom prst="rect">
            <a:avLst/>
          </a:prstGeom>
        </p:spPr>
      </p:pic>
      <p:sp>
        <p:nvSpPr>
          <p:cNvPr id="19" name="Rectangle 11">
            <a:extLst>
              <a:ext uri="{FF2B5EF4-FFF2-40B4-BE49-F238E27FC236}">
                <a16:creationId xmlns:a16="http://schemas.microsoft.com/office/drawing/2014/main" id="{8B5B2842-B2DF-D14F-B806-565310C9FDDF}"/>
              </a:ext>
            </a:extLst>
          </p:cNvPr>
          <p:cNvSpPr/>
          <p:nvPr/>
        </p:nvSpPr>
        <p:spPr>
          <a:xfrm>
            <a:off x="-281354" y="-29818"/>
            <a:ext cx="12484053" cy="688781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98522" y="481407"/>
            <a:ext cx="2860078" cy="707886"/>
          </a:xfrm>
          <a:prstGeom prst="rect">
            <a:avLst/>
          </a:prstGeom>
          <a:noFill/>
        </p:spPr>
        <p:txBody>
          <a:bodyPr wrap="none" rtlCol="0">
            <a:spAutoFit/>
          </a:bodyPr>
          <a:lstStyle/>
          <a:p>
            <a:pPr algn="r"/>
            <a:r>
              <a:rPr lang="en-US" sz="2000" dirty="0">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Why The Netherlands, </a:t>
            </a:r>
          </a:p>
          <a:p>
            <a:pPr algn="r"/>
            <a:r>
              <a:rPr lang="en-US" sz="2000" dirty="0" err="1">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Waalwijk</a:t>
            </a:r>
            <a:r>
              <a:rPr lang="en-US" sz="2000" dirty="0">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9828988" y="1191391"/>
            <a:ext cx="1387883" cy="45121"/>
          </a:xfrm>
          <a:prstGeom prst="roundRect">
            <a:avLst>
              <a:gd name="adj" fmla="val 50000"/>
            </a:avLst>
          </a:prstGeom>
          <a:gradFill>
            <a:gsLst>
              <a:gs pos="80000">
                <a:srgbClr val="8959D7"/>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6" name="Group 5">
            <a:extLst>
              <a:ext uri="{FF2B5EF4-FFF2-40B4-BE49-F238E27FC236}">
                <a16:creationId xmlns:a16="http://schemas.microsoft.com/office/drawing/2014/main" id="{7D77E408-F18C-164A-9A02-A5F4125076C9}"/>
              </a:ext>
            </a:extLst>
          </p:cNvPr>
          <p:cNvGrpSpPr/>
          <p:nvPr/>
        </p:nvGrpSpPr>
        <p:grpSpPr>
          <a:xfrm>
            <a:off x="428569" y="4015409"/>
            <a:ext cx="3098448" cy="1509106"/>
            <a:chOff x="428569" y="4015409"/>
            <a:chExt cx="3098448" cy="1509106"/>
          </a:xfrm>
        </p:grpSpPr>
        <p:sp>
          <p:nvSpPr>
            <p:cNvPr id="8" name="Rectangle 7">
              <a:extLst>
                <a:ext uri="{FF2B5EF4-FFF2-40B4-BE49-F238E27FC236}">
                  <a16:creationId xmlns:a16="http://schemas.microsoft.com/office/drawing/2014/main" id="{776DE6DA-4961-E548-B637-07D1BB226A29}"/>
                </a:ext>
              </a:extLst>
            </p:cNvPr>
            <p:cNvSpPr/>
            <p:nvPr/>
          </p:nvSpPr>
          <p:spPr>
            <a:xfrm>
              <a:off x="428569" y="4508852"/>
              <a:ext cx="3098448" cy="1015663"/>
            </a:xfrm>
            <a:prstGeom prst="rect">
              <a:avLst/>
            </a:prstGeom>
          </p:spPr>
          <p:txBody>
            <a:bodyPr wrap="square">
              <a:spAutoFit/>
            </a:bodyPr>
            <a:lstStyle/>
            <a:p>
              <a:pPr>
                <a:spcBef>
                  <a:spcPct val="20000"/>
                </a:spcBef>
                <a:defRPr/>
              </a:pPr>
              <a:r>
                <a:rPr lang="en-GB" dirty="0" err="1">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Waalwijk</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fulfil the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great demand for large scale modernized logistic.</a:t>
              </a:r>
            </a:p>
          </p:txBody>
        </p:sp>
        <p:sp>
          <p:nvSpPr>
            <p:cNvPr id="12" name="Oval 11">
              <a:extLst>
                <a:ext uri="{FF2B5EF4-FFF2-40B4-BE49-F238E27FC236}">
                  <a16:creationId xmlns:a16="http://schemas.microsoft.com/office/drawing/2014/main" id="{71F258D9-084E-564F-BF4E-F836AD899CFD}"/>
                </a:ext>
              </a:extLst>
            </p:cNvPr>
            <p:cNvSpPr/>
            <p:nvPr/>
          </p:nvSpPr>
          <p:spPr>
            <a:xfrm>
              <a:off x="1857383"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68037C0-2D7C-0F42-AF9F-3657352B1022}"/>
              </a:ext>
            </a:extLst>
          </p:cNvPr>
          <p:cNvGrpSpPr/>
          <p:nvPr/>
        </p:nvGrpSpPr>
        <p:grpSpPr>
          <a:xfrm>
            <a:off x="3975653" y="4015409"/>
            <a:ext cx="3578086" cy="1509106"/>
            <a:chOff x="3975653" y="4015409"/>
            <a:chExt cx="3578086" cy="1509106"/>
          </a:xfrm>
        </p:grpSpPr>
        <p:sp>
          <p:nvSpPr>
            <p:cNvPr id="9" name="Rectangle 8">
              <a:extLst>
                <a:ext uri="{FF2B5EF4-FFF2-40B4-BE49-F238E27FC236}">
                  <a16:creationId xmlns:a16="http://schemas.microsoft.com/office/drawing/2014/main" id="{83268C36-A219-7B42-AA88-CEE532B0ECAE}"/>
                </a:ext>
              </a:extLst>
            </p:cNvPr>
            <p:cNvSpPr/>
            <p:nvPr/>
          </p:nvSpPr>
          <p:spPr>
            <a:xfrm>
              <a:off x="3975653" y="4508852"/>
              <a:ext cx="3578086" cy="1015663"/>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Many</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e-Commerce, multinational companies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have built their facilities in this area.</a:t>
              </a:r>
            </a:p>
          </p:txBody>
        </p:sp>
        <p:sp>
          <p:nvSpPr>
            <p:cNvPr id="13" name="Oval 12">
              <a:extLst>
                <a:ext uri="{FF2B5EF4-FFF2-40B4-BE49-F238E27FC236}">
                  <a16:creationId xmlns:a16="http://schemas.microsoft.com/office/drawing/2014/main" id="{FD30DB21-0D97-B646-BED5-488608B858D1}"/>
                </a:ext>
              </a:extLst>
            </p:cNvPr>
            <p:cNvSpPr/>
            <p:nvPr/>
          </p:nvSpPr>
          <p:spPr>
            <a:xfrm>
              <a:off x="5406706"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8DEA9139-069D-224B-B242-93800894AF7C}"/>
              </a:ext>
            </a:extLst>
          </p:cNvPr>
          <p:cNvGrpSpPr/>
          <p:nvPr/>
        </p:nvGrpSpPr>
        <p:grpSpPr>
          <a:xfrm>
            <a:off x="7513170" y="4035288"/>
            <a:ext cx="3955774" cy="2093881"/>
            <a:chOff x="7702826" y="4015409"/>
            <a:chExt cx="3955774" cy="2093881"/>
          </a:xfrm>
        </p:grpSpPr>
        <p:sp>
          <p:nvSpPr>
            <p:cNvPr id="11" name="Rectangle 10">
              <a:extLst>
                <a:ext uri="{FF2B5EF4-FFF2-40B4-BE49-F238E27FC236}">
                  <a16:creationId xmlns:a16="http://schemas.microsoft.com/office/drawing/2014/main" id="{6C446EBE-4BB3-1843-B991-1249639B5893}"/>
                </a:ext>
              </a:extLst>
            </p:cNvPr>
            <p:cNvSpPr/>
            <p:nvPr/>
          </p:nvSpPr>
          <p:spPr>
            <a:xfrm>
              <a:off x="7702826" y="4508852"/>
              <a:ext cx="3955774" cy="1600438"/>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Due to increase of demands, </a:t>
              </a:r>
              <a:r>
                <a:rPr lang="en-GB" sz="2000" dirty="0" err="1">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Waalwijk</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municipal has a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plans to build a Barge Terminal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for containers coming in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through Rotterdam Port.</a:t>
              </a:r>
            </a:p>
          </p:txBody>
        </p:sp>
        <p:sp>
          <p:nvSpPr>
            <p:cNvPr id="14" name="Oval 13">
              <a:extLst>
                <a:ext uri="{FF2B5EF4-FFF2-40B4-BE49-F238E27FC236}">
                  <a16:creationId xmlns:a16="http://schemas.microsoft.com/office/drawing/2014/main" id="{15C3EAE2-D36A-A447-BF4D-BBCDA8AF23DC}"/>
                </a:ext>
              </a:extLst>
            </p:cNvPr>
            <p:cNvSpPr/>
            <p:nvPr/>
          </p:nvSpPr>
          <p:spPr>
            <a:xfrm>
              <a:off x="9828988"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C5F2919-3F59-0341-8745-35F4BA2D6EF0}"/>
              </a:ext>
            </a:extLst>
          </p:cNvPr>
          <p:cNvGrpSpPr/>
          <p:nvPr/>
        </p:nvGrpSpPr>
        <p:grpSpPr>
          <a:xfrm>
            <a:off x="-96952" y="4184374"/>
            <a:ext cx="11565896" cy="2714889"/>
            <a:chOff x="-96952" y="4184374"/>
            <a:chExt cx="11565896" cy="2714889"/>
          </a:xfrm>
        </p:grpSpPr>
        <p:cxnSp>
          <p:nvCxnSpPr>
            <p:cNvPr id="15" name="Straight Connector 14">
              <a:extLst>
                <a:ext uri="{FF2B5EF4-FFF2-40B4-BE49-F238E27FC236}">
                  <a16:creationId xmlns:a16="http://schemas.microsoft.com/office/drawing/2014/main" id="{FAF96514-EDFD-874D-BB47-CF4A46C079ED}"/>
                </a:ext>
              </a:extLst>
            </p:cNvPr>
            <p:cNvCxnSpPr>
              <a:cxnSpLocks/>
            </p:cNvCxnSpPr>
            <p:nvPr/>
          </p:nvCxnSpPr>
          <p:spPr>
            <a:xfrm>
              <a:off x="-96952" y="4184374"/>
              <a:ext cx="1001539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38904634-5119-BF43-A6BA-2CCCD1473E4C}"/>
                </a:ext>
              </a:extLst>
            </p:cNvPr>
            <p:cNvSpPr/>
            <p:nvPr/>
          </p:nvSpPr>
          <p:spPr>
            <a:xfrm>
              <a:off x="9918440" y="4185881"/>
              <a:ext cx="1550504" cy="2713382"/>
            </a:xfrm>
            <a:custGeom>
              <a:avLst/>
              <a:gdLst>
                <a:gd name="connsiteX0" fmla="*/ 0 w 1550504"/>
                <a:gd name="connsiteY0" fmla="*/ 0 h 2713382"/>
                <a:gd name="connsiteX1" fmla="*/ 1550504 w 1550504"/>
                <a:gd name="connsiteY1" fmla="*/ 0 h 2713382"/>
                <a:gd name="connsiteX2" fmla="*/ 1550504 w 1550504"/>
                <a:gd name="connsiteY2" fmla="*/ 2713382 h 2713382"/>
              </a:gdLst>
              <a:ahLst/>
              <a:cxnLst>
                <a:cxn ang="0">
                  <a:pos x="connsiteX0" y="connsiteY0"/>
                </a:cxn>
                <a:cxn ang="0">
                  <a:pos x="connsiteX1" y="connsiteY1"/>
                </a:cxn>
                <a:cxn ang="0">
                  <a:pos x="connsiteX2" y="connsiteY2"/>
                </a:cxn>
              </a:cxnLst>
              <a:rect l="l" t="t" r="r" b="b"/>
              <a:pathLst>
                <a:path w="1550504" h="2713382">
                  <a:moveTo>
                    <a:pt x="0" y="0"/>
                  </a:moveTo>
                  <a:lnTo>
                    <a:pt x="1550504" y="0"/>
                  </a:lnTo>
                  <a:lnTo>
                    <a:pt x="1550504" y="2713382"/>
                  </a:lnTo>
                </a:path>
              </a:pathLst>
            </a:cu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20" name="圖片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5699" y="1641482"/>
            <a:ext cx="3265646" cy="2520000"/>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9225" y="1641482"/>
            <a:ext cx="2998795" cy="2393806"/>
          </a:xfrm>
          <a:prstGeom prst="rect">
            <a:avLst/>
          </a:prstGeom>
        </p:spPr>
      </p:pic>
      <p:pic>
        <p:nvPicPr>
          <p:cNvPr id="4" name="Picture 3">
            <a:extLst>
              <a:ext uri="{FF2B5EF4-FFF2-40B4-BE49-F238E27FC236}">
                <a16:creationId xmlns:a16="http://schemas.microsoft.com/office/drawing/2014/main" id="{2858B2A3-10EB-114C-97FE-6695DE2D9A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919" y="1991293"/>
            <a:ext cx="2657986" cy="1791392"/>
          </a:xfrm>
          <a:prstGeom prst="rect">
            <a:avLst/>
          </a:prstGeom>
        </p:spPr>
      </p:pic>
    </p:spTree>
    <p:extLst>
      <p:ext uri="{BB962C8B-B14F-4D97-AF65-F5344CB8AC3E}">
        <p14:creationId xmlns:p14="http://schemas.microsoft.com/office/powerpoint/2010/main" val="23997721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par>
                                <p:cTn id="16" presetID="10" presetClass="entr" presetSubtype="0"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par>
                                <p:cTn id="24" presetID="10" presetClass="entr" presetSubtype="0"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53" presetClass="entr" presetSubtype="16" fill="hold" nodeType="withEffect">
                                  <p:stCondLst>
                                    <p:cond delay="100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Effect transition="in" filter="fad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4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2192000" cy="6856413"/>
          </a:xfrm>
          <a:prstGeom prst="rect">
            <a:avLst/>
          </a:prstGeom>
        </p:spPr>
      </p:pic>
      <p:sp>
        <p:nvSpPr>
          <p:cNvPr id="22" name="Rectangle 11">
            <a:extLst>
              <a:ext uri="{FF2B5EF4-FFF2-40B4-BE49-F238E27FC236}">
                <a16:creationId xmlns:a16="http://schemas.microsoft.com/office/drawing/2014/main" id="{75991DAC-F5F9-DC41-965B-D45C150B0713}"/>
              </a:ext>
            </a:extLst>
          </p:cNvPr>
          <p:cNvSpPr/>
          <p:nvPr/>
        </p:nvSpPr>
        <p:spPr>
          <a:xfrm>
            <a:off x="0" y="-1"/>
            <a:ext cx="12202699" cy="688781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21" name="Rectangle 20">
            <a:extLst>
              <a:ext uri="{FF2B5EF4-FFF2-40B4-BE49-F238E27FC236}">
                <a16:creationId xmlns:a16="http://schemas.microsoft.com/office/drawing/2014/main" id="{35355FE9-E27B-D34C-A816-14546A57C690}"/>
              </a:ext>
            </a:extLst>
          </p:cNvPr>
          <p:cNvSpPr/>
          <p:nvPr/>
        </p:nvSpPr>
        <p:spPr>
          <a:xfrm>
            <a:off x="0" y="1446057"/>
            <a:ext cx="4322710" cy="5070490"/>
          </a:xfrm>
          <a:prstGeom prst="rect">
            <a:avLst/>
          </a:prstGeom>
          <a:solidFill>
            <a:srgbClr val="AF84D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DEFFF3A-0F13-464A-8406-BADBA2BB704A}"/>
              </a:ext>
            </a:extLst>
          </p:cNvPr>
          <p:cNvSpPr txBox="1"/>
          <p:nvPr/>
        </p:nvSpPr>
        <p:spPr>
          <a:xfrm>
            <a:off x="7234131" y="2051561"/>
            <a:ext cx="4267515" cy="646331"/>
          </a:xfrm>
          <a:prstGeom prst="rect">
            <a:avLst/>
          </a:prstGeom>
          <a:noFill/>
        </p:spPr>
        <p:txBody>
          <a:bodyPr wrap="none" rtlCol="0">
            <a:spAutoFit/>
          </a:bodyPr>
          <a:lstStyle/>
          <a:p>
            <a:pPr algn="r"/>
            <a:r>
              <a:rPr lang="en-US" sz="3600" dirty="0">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Logistics Hotspots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10270717" y="2761545"/>
            <a:ext cx="1387883" cy="45121"/>
          </a:xfrm>
          <a:prstGeom prst="roundRect">
            <a:avLst>
              <a:gd name="adj" fmla="val 50000"/>
            </a:avLst>
          </a:prstGeom>
          <a:gradFill>
            <a:gsLst>
              <a:gs pos="80000">
                <a:srgbClr val="8959D7"/>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1" name="Rectangle 10">
            <a:extLst>
              <a:ext uri="{FF2B5EF4-FFF2-40B4-BE49-F238E27FC236}">
                <a16:creationId xmlns:a16="http://schemas.microsoft.com/office/drawing/2014/main" id="{6C446EBE-4BB3-1843-B991-1249639B5893}"/>
              </a:ext>
            </a:extLst>
          </p:cNvPr>
          <p:cNvSpPr/>
          <p:nvPr/>
        </p:nvSpPr>
        <p:spPr>
          <a:xfrm>
            <a:off x="7327724" y="246538"/>
            <a:ext cx="3955774" cy="1766637"/>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Logistics Hotspots</a:t>
            </a:r>
          </a:p>
          <a:p>
            <a:pPr marL="342900" indent="-342900">
              <a:spcBef>
                <a:spcPct val="20000"/>
              </a:spcBef>
              <a:buFont typeface="+mj-lt"/>
              <a:buAutoNum type="arabicPeriod"/>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Rotterdam</a:t>
            </a:r>
          </a:p>
          <a:p>
            <a:pPr marL="457200" indent="-457200">
              <a:spcBef>
                <a:spcPct val="20000"/>
              </a:spcBef>
              <a:buFont typeface="+mj-lt"/>
              <a:buAutoNum type="arabicPeriod"/>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Tilburg-</a:t>
            </a:r>
            <a:r>
              <a:rPr lang="en-GB" sz="2000" dirty="0" err="1">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Waalwijk</a:t>
            </a:r>
            <a:endPar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marL="342900" indent="-342900">
              <a:spcBef>
                <a:spcPct val="20000"/>
              </a:spcBef>
              <a:buFont typeface="+mj-lt"/>
              <a:buAutoNum type="arabicPeriod"/>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Venlo-Venray </a:t>
            </a:r>
          </a:p>
          <a:p>
            <a:pPr marL="342900" indent="-342900">
              <a:spcBef>
                <a:spcPct val="20000"/>
              </a:spcBef>
              <a:buFont typeface="+mj-lt"/>
              <a:buAutoNum type="arabicPeriod"/>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West-Brabant</a:t>
            </a:r>
          </a:p>
        </p:txBody>
      </p:sp>
      <p:grpSp>
        <p:nvGrpSpPr>
          <p:cNvPr id="2" name="Group 1">
            <a:extLst>
              <a:ext uri="{FF2B5EF4-FFF2-40B4-BE49-F238E27FC236}">
                <a16:creationId xmlns:a16="http://schemas.microsoft.com/office/drawing/2014/main" id="{69B4D6AA-A027-3240-8299-3C8BC19FA7D0}"/>
              </a:ext>
            </a:extLst>
          </p:cNvPr>
          <p:cNvGrpSpPr/>
          <p:nvPr/>
        </p:nvGrpSpPr>
        <p:grpSpPr>
          <a:xfrm>
            <a:off x="9918790" y="-347869"/>
            <a:ext cx="1709530" cy="2872408"/>
            <a:chOff x="9949070" y="-347869"/>
            <a:chExt cx="1709530" cy="2872408"/>
          </a:xfrm>
        </p:grpSpPr>
        <p:sp>
          <p:nvSpPr>
            <p:cNvPr id="14" name="Oval 13">
              <a:extLst>
                <a:ext uri="{FF2B5EF4-FFF2-40B4-BE49-F238E27FC236}">
                  <a16:creationId xmlns:a16="http://schemas.microsoft.com/office/drawing/2014/main" id="{15C3EAE2-D36A-A447-BF4D-BBCDA8AF23DC}"/>
                </a:ext>
              </a:extLst>
            </p:cNvPr>
            <p:cNvSpPr/>
            <p:nvPr/>
          </p:nvSpPr>
          <p:spPr>
            <a:xfrm>
              <a:off x="11340548" y="2206487"/>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Freeform 17">
              <a:extLst>
                <a:ext uri="{FF2B5EF4-FFF2-40B4-BE49-F238E27FC236}">
                  <a16:creationId xmlns:a16="http://schemas.microsoft.com/office/drawing/2014/main" id="{A01109A5-EA66-9B4D-BA34-3AD8A761ECE9}"/>
                </a:ext>
              </a:extLst>
            </p:cNvPr>
            <p:cNvSpPr/>
            <p:nvPr/>
          </p:nvSpPr>
          <p:spPr>
            <a:xfrm>
              <a:off x="9949070" y="-347869"/>
              <a:ext cx="1550504" cy="2713382"/>
            </a:xfrm>
            <a:custGeom>
              <a:avLst/>
              <a:gdLst>
                <a:gd name="connsiteX0" fmla="*/ 0 w 1550504"/>
                <a:gd name="connsiteY0" fmla="*/ 0 h 2713382"/>
                <a:gd name="connsiteX1" fmla="*/ 1550504 w 1550504"/>
                <a:gd name="connsiteY1" fmla="*/ 0 h 2713382"/>
                <a:gd name="connsiteX2" fmla="*/ 1550504 w 1550504"/>
                <a:gd name="connsiteY2" fmla="*/ 2713382 h 2713382"/>
              </a:gdLst>
              <a:ahLst/>
              <a:cxnLst>
                <a:cxn ang="0">
                  <a:pos x="connsiteX0" y="connsiteY0"/>
                </a:cxn>
                <a:cxn ang="0">
                  <a:pos x="connsiteX1" y="connsiteY1"/>
                </a:cxn>
                <a:cxn ang="0">
                  <a:pos x="connsiteX2" y="connsiteY2"/>
                </a:cxn>
              </a:cxnLst>
              <a:rect l="l" t="t" r="r" b="b"/>
              <a:pathLst>
                <a:path w="1550504" h="2713382">
                  <a:moveTo>
                    <a:pt x="0" y="0"/>
                  </a:moveTo>
                  <a:lnTo>
                    <a:pt x="1550504" y="0"/>
                  </a:lnTo>
                  <a:lnTo>
                    <a:pt x="1550504" y="2713382"/>
                  </a:lnTo>
                </a:path>
              </a:pathLst>
            </a:cu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6812DB64-B20B-C940-9420-D537D6BB5C5C}"/>
              </a:ext>
            </a:extLst>
          </p:cNvPr>
          <p:cNvSpPr/>
          <p:nvPr/>
        </p:nvSpPr>
        <p:spPr>
          <a:xfrm>
            <a:off x="183468" y="1721121"/>
            <a:ext cx="3955774" cy="452431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NOTE</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accent5">
                    <a:lumMod val="20000"/>
                    <a:lumOff val="80000"/>
                  </a:schemeClr>
                </a:solidFill>
                <a:latin typeface="Europa-Light" panose="02000000000000000000" pitchFamily="2" charset="77"/>
                <a:ea typeface="Hiragino Kaku Gothic Std W8" panose="020B0800000000000000" pitchFamily="34" charset="-128"/>
                <a:cs typeface="Arial" panose="020B0604020202020204" pitchFamily="34" charset="0"/>
              </a:rPr>
              <a:t>Compare with 2017 versus 2018, the increase of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demand on modern logistics estate is extremely high at 16%</a:t>
            </a:r>
          </a:p>
          <a:p>
            <a:pPr>
              <a:spcBef>
                <a:spcPct val="20000"/>
              </a:spcBef>
              <a:defRPr/>
            </a:pPr>
            <a:endParaRPr lang="en-GB" sz="1600" dirty="0">
              <a:solidFill>
                <a:srgbClr val="FF7E79"/>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accent5">
                    <a:lumMod val="20000"/>
                    <a:lumOff val="80000"/>
                  </a:schemeClr>
                </a:solidFill>
                <a:latin typeface="Europa-Light" panose="02000000000000000000" pitchFamily="2" charset="77"/>
                <a:ea typeface="Hiragino Kaku Gothic Std W8" panose="020B0800000000000000" pitchFamily="34" charset="-128"/>
                <a:cs typeface="Arial" panose="020B0604020202020204" pitchFamily="34" charset="0"/>
              </a:rPr>
              <a:t>Investors focus on large scale development and as a results, old existing building are facing many difficulty in renting out due to lack </a:t>
            </a:r>
          </a:p>
          <a:p>
            <a:pPr>
              <a:spcBef>
                <a:spcPct val="20000"/>
              </a:spcBef>
              <a:defRPr/>
            </a:pPr>
            <a:r>
              <a:rPr lang="en-GB" sz="1600" dirty="0">
                <a:solidFill>
                  <a:schemeClr val="accent5">
                    <a:lumMod val="20000"/>
                    <a:lumOff val="80000"/>
                  </a:schemeClr>
                </a:solidFill>
                <a:latin typeface="Europa-Light" panose="02000000000000000000" pitchFamily="2" charset="77"/>
                <a:ea typeface="Hiragino Kaku Gothic Std W8" panose="020B0800000000000000" pitchFamily="34" charset="-128"/>
                <a:cs typeface="Arial" panose="020B0604020202020204" pitchFamily="34" charset="0"/>
              </a:rPr>
              <a:t>of modern request. </a:t>
            </a:r>
          </a:p>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They are forced to upgrade </a:t>
            </a:r>
          </a:p>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or rebuild to keep up with </a:t>
            </a:r>
          </a:p>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the new demand.</a:t>
            </a:r>
          </a:p>
        </p:txBody>
      </p:sp>
      <p:pic>
        <p:nvPicPr>
          <p:cNvPr id="20" name="Picture 19">
            <a:extLst>
              <a:ext uri="{FF2B5EF4-FFF2-40B4-BE49-F238E27FC236}">
                <a16:creationId xmlns:a16="http://schemas.microsoft.com/office/drawing/2014/main" id="{3781BD49-24A8-784D-B342-4BC13B1599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99" r="1244" b="1"/>
          <a:stretch/>
        </p:blipFill>
        <p:spPr>
          <a:xfrm>
            <a:off x="7327724" y="3098872"/>
            <a:ext cx="4410748" cy="1596505"/>
          </a:xfrm>
          <a:prstGeom prst="rect">
            <a:avLst/>
          </a:prstGeom>
        </p:spPr>
      </p:pic>
      <p:pic>
        <p:nvPicPr>
          <p:cNvPr id="6" name="Picture 5">
            <a:extLst>
              <a:ext uri="{FF2B5EF4-FFF2-40B4-BE49-F238E27FC236}">
                <a16:creationId xmlns:a16="http://schemas.microsoft.com/office/drawing/2014/main" id="{BFD2A7F0-0627-704A-A458-13605AED1C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1978" y="2531754"/>
            <a:ext cx="4256373" cy="3902569"/>
          </a:xfrm>
          <a:prstGeom prst="rect">
            <a:avLst/>
          </a:prstGeom>
        </p:spPr>
      </p:pic>
    </p:spTree>
    <p:extLst>
      <p:ext uri="{BB962C8B-B14F-4D97-AF65-F5344CB8AC3E}">
        <p14:creationId xmlns:p14="http://schemas.microsoft.com/office/powerpoint/2010/main" val="2348635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fltVal val="0"/>
                                          </p:val>
                                        </p:tav>
                                        <p:tav tm="100000">
                                          <p:val>
                                            <p:strVal val="#ppt_h"/>
                                          </p:val>
                                        </p:tav>
                                      </p:tavLst>
                                    </p:anim>
                                    <p:animEffect transition="in" filter="fade">
                                      <p:cBhvr>
                                        <p:cTn id="17" dur="500"/>
                                        <p:tgtEl>
                                          <p:spTgt spid="59"/>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2" presetClass="entr" presetSubtype="8" fill="hold" grpId="0" nodeType="withEffect">
                                  <p:stCondLst>
                                    <p:cond delay="100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0-#ppt_w/2"/>
                                          </p:val>
                                        </p:tav>
                                        <p:tav tm="100000">
                                          <p:val>
                                            <p:strVal val="#ppt_x"/>
                                          </p:val>
                                        </p:tav>
                                      </p:tavLst>
                                    </p:anim>
                                    <p:anim calcmode="lin" valueType="num">
                                      <p:cBhvr additive="base">
                                        <p:cTn id="27" dur="5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9" grpId="0"/>
      <p:bldP spid="11"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7922BD65-14FD-264A-B6C7-2EB0CF454F66}"/>
              </a:ext>
            </a:extLst>
          </p:cNvPr>
          <p:cNvSpPr/>
          <p:nvPr/>
        </p:nvSpPr>
        <p:spPr>
          <a:xfrm>
            <a:off x="0" y="-14909"/>
            <a:ext cx="12214028" cy="6887818"/>
          </a:xfrm>
          <a:prstGeom prst="rect">
            <a:avLst/>
          </a:prstGeom>
          <a:gradFill>
            <a:gsLst>
              <a:gs pos="80000">
                <a:srgbClr val="FFE191"/>
              </a:gs>
              <a:gs pos="0">
                <a:srgbClr val="FFA94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grpSp>
        <p:nvGrpSpPr>
          <p:cNvPr id="4" name="Group 3">
            <a:extLst>
              <a:ext uri="{FF2B5EF4-FFF2-40B4-BE49-F238E27FC236}">
                <a16:creationId xmlns:a16="http://schemas.microsoft.com/office/drawing/2014/main" id="{F4F1F0D3-16BF-8448-826E-F8127E4B0959}"/>
              </a:ext>
            </a:extLst>
          </p:cNvPr>
          <p:cNvGrpSpPr/>
          <p:nvPr/>
        </p:nvGrpSpPr>
        <p:grpSpPr>
          <a:xfrm>
            <a:off x="7317143" y="89331"/>
            <a:ext cx="4748311" cy="1693803"/>
            <a:chOff x="1844225" y="1542844"/>
            <a:chExt cx="4748311" cy="1693803"/>
          </a:xfrm>
        </p:grpSpPr>
        <p:sp>
          <p:nvSpPr>
            <p:cNvPr id="5" name="Rectangle 4">
              <a:extLst>
                <a:ext uri="{FF2B5EF4-FFF2-40B4-BE49-F238E27FC236}">
                  <a16:creationId xmlns:a16="http://schemas.microsoft.com/office/drawing/2014/main" id="{1C16CBBA-7230-E04D-B07D-70DBF86649BE}"/>
                </a:ext>
              </a:extLst>
            </p:cNvPr>
            <p:cNvSpPr/>
            <p:nvPr/>
          </p:nvSpPr>
          <p:spPr>
            <a:xfrm>
              <a:off x="1844225" y="1542844"/>
              <a:ext cx="4748311" cy="16938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9B9A3B-1ACD-DB4A-9299-245371E09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4225" y="1542844"/>
              <a:ext cx="4748311" cy="1693803"/>
            </a:xfrm>
            <a:prstGeom prst="rect">
              <a:avLst/>
            </a:prstGeom>
          </p:spPr>
        </p:pic>
      </p:grpSp>
      <p:sp>
        <p:nvSpPr>
          <p:cNvPr id="59" name="TextBox 58">
            <a:extLst>
              <a:ext uri="{FF2B5EF4-FFF2-40B4-BE49-F238E27FC236}">
                <a16:creationId xmlns:a16="http://schemas.microsoft.com/office/drawing/2014/main" id="{9DEFFF3A-0F13-464A-8406-BADBA2BB704A}"/>
              </a:ext>
            </a:extLst>
          </p:cNvPr>
          <p:cNvSpPr txBox="1"/>
          <p:nvPr/>
        </p:nvSpPr>
        <p:spPr>
          <a:xfrm>
            <a:off x="1204520" y="272457"/>
            <a:ext cx="2540760" cy="646331"/>
          </a:xfrm>
          <a:prstGeom prst="rect">
            <a:avLst/>
          </a:prstGeom>
          <a:noFill/>
        </p:spPr>
        <p:txBody>
          <a:bodyPr wrap="none" rtlCol="0">
            <a:spAutoFit/>
          </a:bodyPr>
          <a:lstStyle/>
          <a:p>
            <a:pPr algn="r"/>
            <a:r>
              <a:rPr lang="en-US" sz="3600"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Investment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751058" y="982441"/>
            <a:ext cx="1387883" cy="45121"/>
          </a:xfrm>
          <a:prstGeom prst="roundRect">
            <a:avLst>
              <a:gd name="adj" fmla="val 50000"/>
            </a:avLst>
          </a:prstGeom>
          <a:gradFill>
            <a:gsLst>
              <a:gs pos="80000">
                <a:srgbClr val="FFE191"/>
              </a:gs>
              <a:gs pos="0">
                <a:srgbClr val="FFA94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pic>
        <p:nvPicPr>
          <p:cNvPr id="25" name="Picture 24">
            <a:extLst>
              <a:ext uri="{FF2B5EF4-FFF2-40B4-BE49-F238E27FC236}">
                <a16:creationId xmlns:a16="http://schemas.microsoft.com/office/drawing/2014/main" id="{8B60DE08-E13B-DE4E-977A-33C70BED7BAB}"/>
              </a:ext>
            </a:extLst>
          </p:cNvPr>
          <p:cNvPicPr>
            <a:picLocks noChangeAspect="1"/>
          </p:cNvPicPr>
          <p:nvPr/>
        </p:nvPicPr>
        <p:blipFill>
          <a:blip r:embed="rId3"/>
          <a:stretch>
            <a:fillRect/>
          </a:stretch>
        </p:blipFill>
        <p:spPr>
          <a:xfrm>
            <a:off x="-11329" y="1532238"/>
            <a:ext cx="6867743" cy="5355580"/>
          </a:xfrm>
          <a:prstGeom prst="rect">
            <a:avLst/>
          </a:prstGeom>
        </p:spPr>
      </p:pic>
      <p:pic>
        <p:nvPicPr>
          <p:cNvPr id="14" name="Picture 13">
            <a:extLst>
              <a:ext uri="{FF2B5EF4-FFF2-40B4-BE49-F238E27FC236}">
                <a16:creationId xmlns:a16="http://schemas.microsoft.com/office/drawing/2014/main" id="{7771DD8D-EE4F-411C-BF4A-6EDF535A18A3}"/>
              </a:ext>
            </a:extLst>
          </p:cNvPr>
          <p:cNvPicPr>
            <a:picLocks noChangeAspect="1"/>
          </p:cNvPicPr>
          <p:nvPr/>
        </p:nvPicPr>
        <p:blipFill>
          <a:blip r:embed="rId4"/>
          <a:stretch>
            <a:fillRect/>
          </a:stretch>
        </p:blipFill>
        <p:spPr>
          <a:xfrm>
            <a:off x="6575505" y="4936276"/>
            <a:ext cx="5489949" cy="1891854"/>
          </a:xfrm>
          <a:prstGeom prst="rect">
            <a:avLst/>
          </a:prstGeom>
        </p:spPr>
      </p:pic>
      <p:pic>
        <p:nvPicPr>
          <p:cNvPr id="15" name="Picture 14">
            <a:extLst>
              <a:ext uri="{FF2B5EF4-FFF2-40B4-BE49-F238E27FC236}">
                <a16:creationId xmlns:a16="http://schemas.microsoft.com/office/drawing/2014/main" id="{14310D12-E861-4B9D-8861-BCD174605B6E}"/>
              </a:ext>
            </a:extLst>
          </p:cNvPr>
          <p:cNvPicPr>
            <a:picLocks noChangeAspect="1"/>
          </p:cNvPicPr>
          <p:nvPr/>
        </p:nvPicPr>
        <p:blipFill>
          <a:blip r:embed="rId5"/>
          <a:stretch>
            <a:fillRect/>
          </a:stretch>
        </p:blipFill>
        <p:spPr>
          <a:xfrm>
            <a:off x="4822913" y="1959989"/>
            <a:ext cx="4748311" cy="2871072"/>
          </a:xfrm>
          <a:prstGeom prst="rect">
            <a:avLst/>
          </a:prstGeom>
        </p:spPr>
      </p:pic>
    </p:spTree>
    <p:extLst>
      <p:ext uri="{BB962C8B-B14F-4D97-AF65-F5344CB8AC3E}">
        <p14:creationId xmlns:p14="http://schemas.microsoft.com/office/powerpoint/2010/main" val="15931665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C8418B-2D86-9F4D-B57F-94B5846B39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080" y="3020"/>
            <a:ext cx="12417080" cy="7086408"/>
          </a:xfrm>
          <a:prstGeom prst="rect">
            <a:avLst/>
          </a:prstGeom>
        </p:spPr>
      </p:pic>
      <p:sp>
        <p:nvSpPr>
          <p:cNvPr id="12" name="Rectangle 11">
            <a:extLst>
              <a:ext uri="{FF2B5EF4-FFF2-40B4-BE49-F238E27FC236}">
                <a16:creationId xmlns:a16="http://schemas.microsoft.com/office/drawing/2014/main" id="{0AD86D14-E6AF-C24D-A551-1FDC72A88B33}"/>
              </a:ext>
            </a:extLst>
          </p:cNvPr>
          <p:cNvSpPr/>
          <p:nvPr/>
        </p:nvSpPr>
        <p:spPr>
          <a:xfrm>
            <a:off x="4954357" y="-1"/>
            <a:ext cx="7248342" cy="6887818"/>
          </a:xfrm>
          <a:prstGeom prst="rect">
            <a:avLst/>
          </a:prstGeom>
          <a:gradFill>
            <a:gsLst>
              <a:gs pos="80000">
                <a:schemeClr val="tx1">
                  <a:alpha val="36000"/>
                </a:schemeClr>
              </a:gs>
              <a:gs pos="1000">
                <a:schemeClr val="tx1">
                  <a:lumMod val="75000"/>
                  <a:lumOff val="2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pic>
        <p:nvPicPr>
          <p:cNvPr id="19" name="Picture 18">
            <a:extLst>
              <a:ext uri="{FF2B5EF4-FFF2-40B4-BE49-F238E27FC236}">
                <a16:creationId xmlns:a16="http://schemas.microsoft.com/office/drawing/2014/main" id="{00EDDFED-DD1B-474B-88AB-1AD5336940E7}"/>
              </a:ext>
            </a:extLst>
          </p:cNvPr>
          <p:cNvPicPr>
            <a:picLocks noChangeAspect="1"/>
          </p:cNvPicPr>
          <p:nvPr/>
        </p:nvPicPr>
        <p:blipFill>
          <a:blip r:embed="rId3"/>
          <a:stretch>
            <a:fillRect/>
          </a:stretch>
        </p:blipFill>
        <p:spPr>
          <a:xfrm>
            <a:off x="6129841" y="1157627"/>
            <a:ext cx="5676900" cy="2908300"/>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937645" y="179477"/>
            <a:ext cx="1426993" cy="800219"/>
          </a:xfrm>
          <a:prstGeom prst="rect">
            <a:avLst/>
          </a:prstGeom>
          <a:noFill/>
        </p:spPr>
        <p:txBody>
          <a:bodyPr wrap="none" rtlCol="0">
            <a:spAutoFit/>
          </a:bodyPr>
          <a:lstStyle/>
          <a:p>
            <a:pPr algn="r"/>
            <a:r>
              <a:rPr lang="en-US" sz="3600" i="1"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R.O.I.</a:t>
            </a:r>
          </a:p>
          <a:p>
            <a:pPr algn="r"/>
            <a:r>
              <a:rPr lang="en-US" sz="1000" i="1"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Return of Investment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560187" y="982441"/>
            <a:ext cx="1387883" cy="45121"/>
          </a:xfrm>
          <a:prstGeom prst="roundRect">
            <a:avLst>
              <a:gd name="adj" fmla="val 50000"/>
            </a:avLst>
          </a:prstGeom>
          <a:gradFill>
            <a:gsLst>
              <a:gs pos="80000">
                <a:srgbClr val="FFE191"/>
              </a:gs>
              <a:gs pos="0">
                <a:srgbClr val="FF7E7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pic>
        <p:nvPicPr>
          <p:cNvPr id="2" name="Picture 1">
            <a:extLst>
              <a:ext uri="{FF2B5EF4-FFF2-40B4-BE49-F238E27FC236}">
                <a16:creationId xmlns:a16="http://schemas.microsoft.com/office/drawing/2014/main" id="{0A83A298-D042-4C7F-B176-A3D6C5A67FFE}"/>
              </a:ext>
            </a:extLst>
          </p:cNvPr>
          <p:cNvPicPr>
            <a:picLocks noChangeAspect="1"/>
          </p:cNvPicPr>
          <p:nvPr/>
        </p:nvPicPr>
        <p:blipFill>
          <a:blip r:embed="rId4"/>
          <a:stretch>
            <a:fillRect/>
          </a:stretch>
        </p:blipFill>
        <p:spPr>
          <a:xfrm>
            <a:off x="5287081" y="4550556"/>
            <a:ext cx="6694212" cy="1625378"/>
          </a:xfrm>
          <a:prstGeom prst="rect">
            <a:avLst/>
          </a:prstGeom>
        </p:spPr>
      </p:pic>
    </p:spTree>
    <p:extLst>
      <p:ext uri="{BB962C8B-B14F-4D97-AF65-F5344CB8AC3E}">
        <p14:creationId xmlns:p14="http://schemas.microsoft.com/office/powerpoint/2010/main" val="816760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p:tgtEl>
                                          <p:spTgt spid="19"/>
                                        </p:tgtEl>
                                        <p:attrNameLst>
                                          <p:attrName>ppt_y</p:attrName>
                                        </p:attrNameLst>
                                      </p:cBhvr>
                                      <p:tavLst>
                                        <p:tav tm="0">
                                          <p:val>
                                            <p:strVal val="#ppt_y+#ppt_h*1.125000"/>
                                          </p:val>
                                        </p:tav>
                                        <p:tav tm="100000">
                                          <p:val>
                                            <p:strVal val="#ppt_y"/>
                                          </p:val>
                                        </p:tav>
                                      </p:tavLst>
                                    </p:anim>
                                    <p:animEffect transition="in" filter="wipe(up)">
                                      <p:cBhvr>
                                        <p:cTn id="8" dur="1000"/>
                                        <p:tgtEl>
                                          <p:spTgt spid="19"/>
                                        </p:tgtEl>
                                      </p:cBhvr>
                                    </p:animEffect>
                                  </p:childTnLst>
                                </p:cTn>
                              </p:par>
                            </p:childTnLst>
                          </p:cTn>
                        </p:par>
                        <p:par>
                          <p:cTn id="9" fill="hold">
                            <p:stCondLst>
                              <p:cond delay="1000"/>
                            </p:stCondLst>
                            <p:childTnLst>
                              <p:par>
                                <p:cTn id="10" presetID="1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p:tgtEl>
                                          <p:spTgt spid="2"/>
                                        </p:tgtEl>
                                        <p:attrNameLst>
                                          <p:attrName>ppt_y</p:attrName>
                                        </p:attrNameLst>
                                      </p:cBhvr>
                                      <p:tavLst>
                                        <p:tav tm="0">
                                          <p:val>
                                            <p:strVal val="#ppt_y+#ppt_h*1.125000"/>
                                          </p:val>
                                        </p:tav>
                                        <p:tav tm="100000">
                                          <p:val>
                                            <p:strVal val="#ppt_y"/>
                                          </p:val>
                                        </p:tav>
                                      </p:tavLst>
                                    </p:anim>
                                    <p:animEffect transition="in" filter="wipe(up)">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1" descr="52">
            <a:extLst>
              <a:ext uri="{FF2B5EF4-FFF2-40B4-BE49-F238E27FC236}">
                <a16:creationId xmlns:a16="http://schemas.microsoft.com/office/drawing/2014/main" id="{B6682EFB-C1FF-5B49-A1DB-D52D766E51F9}"/>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4763" y="0"/>
            <a:ext cx="12180887" cy="6858000"/>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1121561" y="272457"/>
            <a:ext cx="1653018" cy="646331"/>
          </a:xfrm>
          <a:prstGeom prst="rect">
            <a:avLst/>
          </a:prstGeom>
          <a:noFill/>
        </p:spPr>
        <p:txBody>
          <a:bodyPr wrap="none" rtlCol="0">
            <a:spAutoFit/>
          </a:bodyPr>
          <a:lstStyle/>
          <a:p>
            <a:pPr algn="r"/>
            <a:r>
              <a:rPr lang="en-US" sz="3600"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Rental </a:t>
            </a:r>
          </a:p>
        </p:txBody>
      </p:sp>
      <p:grpSp>
        <p:nvGrpSpPr>
          <p:cNvPr id="24" name="Group 23">
            <a:extLst>
              <a:ext uri="{FF2B5EF4-FFF2-40B4-BE49-F238E27FC236}">
                <a16:creationId xmlns:a16="http://schemas.microsoft.com/office/drawing/2014/main" id="{CA68BDC5-65D1-CF4B-968B-245C203DA9C6}"/>
              </a:ext>
            </a:extLst>
          </p:cNvPr>
          <p:cNvGrpSpPr/>
          <p:nvPr/>
        </p:nvGrpSpPr>
        <p:grpSpPr>
          <a:xfrm>
            <a:off x="8109284" y="-1"/>
            <a:ext cx="4093415" cy="6692087"/>
            <a:chOff x="8109284" y="-1"/>
            <a:chExt cx="4093415" cy="6692087"/>
          </a:xfrm>
        </p:grpSpPr>
        <p:sp>
          <p:nvSpPr>
            <p:cNvPr id="25" name="Rectangle 11">
              <a:extLst>
                <a:ext uri="{FF2B5EF4-FFF2-40B4-BE49-F238E27FC236}">
                  <a16:creationId xmlns:a16="http://schemas.microsoft.com/office/drawing/2014/main" id="{D3273C11-CDF1-5F40-8316-B61958501220}"/>
                </a:ext>
              </a:extLst>
            </p:cNvPr>
            <p:cNvSpPr/>
            <p:nvPr/>
          </p:nvSpPr>
          <p:spPr>
            <a:xfrm>
              <a:off x="8109284" y="-1"/>
              <a:ext cx="4093415" cy="6692087"/>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graphicFrame>
          <p:nvGraphicFramePr>
            <p:cNvPr id="4" name="Chart 3">
              <a:extLst>
                <a:ext uri="{FF2B5EF4-FFF2-40B4-BE49-F238E27FC236}">
                  <a16:creationId xmlns:a16="http://schemas.microsoft.com/office/drawing/2014/main" id="{1343AF76-6495-B94A-A944-56BB26986DD2}"/>
                </a:ext>
              </a:extLst>
            </p:cNvPr>
            <p:cNvGraphicFramePr>
              <a:graphicFrameLocks/>
            </p:cNvGraphicFramePr>
            <p:nvPr>
              <p:extLst>
                <p:ext uri="{D42A27DB-BD31-4B8C-83A1-F6EECF244321}">
                  <p14:modId xmlns:p14="http://schemas.microsoft.com/office/powerpoint/2010/main" val="2371708392"/>
                </p:ext>
              </p:extLst>
            </p:nvPr>
          </p:nvGraphicFramePr>
          <p:xfrm>
            <a:off x="8177238" y="217073"/>
            <a:ext cx="4020326" cy="5126103"/>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9" name="Group 18">
            <a:extLst>
              <a:ext uri="{FF2B5EF4-FFF2-40B4-BE49-F238E27FC236}">
                <a16:creationId xmlns:a16="http://schemas.microsoft.com/office/drawing/2014/main" id="{4E1F1E98-442C-164A-A331-D52BB2F42198}"/>
              </a:ext>
            </a:extLst>
          </p:cNvPr>
          <p:cNvGrpSpPr/>
          <p:nvPr/>
        </p:nvGrpSpPr>
        <p:grpSpPr>
          <a:xfrm>
            <a:off x="522987" y="2010003"/>
            <a:ext cx="7434635" cy="2184822"/>
            <a:chOff x="3009900" y="-1967510"/>
            <a:chExt cx="7924800" cy="2328867"/>
          </a:xfrm>
        </p:grpSpPr>
        <p:sp>
          <p:nvSpPr>
            <p:cNvPr id="2" name="Rectangle 1">
              <a:extLst>
                <a:ext uri="{FF2B5EF4-FFF2-40B4-BE49-F238E27FC236}">
                  <a16:creationId xmlns:a16="http://schemas.microsoft.com/office/drawing/2014/main" id="{D09A581D-87CA-4D4D-9800-B77938E11DBC}"/>
                </a:ext>
              </a:extLst>
            </p:cNvPr>
            <p:cNvSpPr/>
            <p:nvPr/>
          </p:nvSpPr>
          <p:spPr>
            <a:xfrm>
              <a:off x="3022599" y="-1967510"/>
              <a:ext cx="7912101" cy="232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2992EC1-A591-B94C-987D-1455B69348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9900" y="-1967510"/>
              <a:ext cx="7920601" cy="2328867"/>
            </a:xfrm>
            <a:prstGeom prst="rect">
              <a:avLst/>
            </a:prstGeom>
          </p:spPr>
        </p:pic>
      </p:grpSp>
      <p:pic>
        <p:nvPicPr>
          <p:cNvPr id="23" name="Picture 22">
            <a:extLst>
              <a:ext uri="{FF2B5EF4-FFF2-40B4-BE49-F238E27FC236}">
                <a16:creationId xmlns:a16="http://schemas.microsoft.com/office/drawing/2014/main" id="{BFCA4EC8-0B02-314C-9C10-9D41717212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0330" y="3897660"/>
            <a:ext cx="5613000" cy="2794428"/>
          </a:xfrm>
          <a:prstGeom prst="rect">
            <a:avLst/>
          </a:prstGeom>
        </p:spPr>
      </p:pic>
      <p:sp>
        <p:nvSpPr>
          <p:cNvPr id="27" name="Rounded Rectangle 26">
            <a:extLst>
              <a:ext uri="{FF2B5EF4-FFF2-40B4-BE49-F238E27FC236}">
                <a16:creationId xmlns:a16="http://schemas.microsoft.com/office/drawing/2014/main" id="{4A10C984-E179-EF49-B80F-149EA4A4A217}"/>
              </a:ext>
            </a:extLst>
          </p:cNvPr>
          <p:cNvSpPr/>
          <p:nvPr/>
        </p:nvSpPr>
        <p:spPr>
          <a:xfrm>
            <a:off x="560187" y="982441"/>
            <a:ext cx="1387883" cy="45121"/>
          </a:xfrm>
          <a:prstGeom prst="roundRect">
            <a:avLst>
              <a:gd name="adj" fmla="val 50000"/>
            </a:avLst>
          </a:prstGeom>
          <a:gradFill>
            <a:gsLst>
              <a:gs pos="80000">
                <a:srgbClr val="FFE191"/>
              </a:gs>
              <a:gs pos="0">
                <a:srgbClr val="FF7E7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pic>
        <p:nvPicPr>
          <p:cNvPr id="3" name="Picture 2">
            <a:extLst>
              <a:ext uri="{FF2B5EF4-FFF2-40B4-BE49-F238E27FC236}">
                <a16:creationId xmlns:a16="http://schemas.microsoft.com/office/drawing/2014/main" id="{BC4DB1D3-F57E-4F97-B5DB-907936BF12BA}"/>
              </a:ext>
            </a:extLst>
          </p:cNvPr>
          <p:cNvPicPr>
            <a:picLocks noChangeAspect="1"/>
          </p:cNvPicPr>
          <p:nvPr/>
        </p:nvPicPr>
        <p:blipFill>
          <a:blip r:embed="rId6"/>
          <a:stretch>
            <a:fillRect/>
          </a:stretch>
        </p:blipFill>
        <p:spPr>
          <a:xfrm>
            <a:off x="522987" y="4581430"/>
            <a:ext cx="4093415" cy="980944"/>
          </a:xfrm>
          <a:prstGeom prst="rect">
            <a:avLst/>
          </a:prstGeom>
        </p:spPr>
      </p:pic>
    </p:spTree>
    <p:extLst>
      <p:ext uri="{BB962C8B-B14F-4D97-AF65-F5344CB8AC3E}">
        <p14:creationId xmlns:p14="http://schemas.microsoft.com/office/powerpoint/2010/main" val="14093344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1" descr="57">
            <a:extLst>
              <a:ext uri="{FF2B5EF4-FFF2-40B4-BE49-F238E27FC236}">
                <a16:creationId xmlns:a16="http://schemas.microsoft.com/office/drawing/2014/main" id="{3419FF57-E64D-924B-9DB1-F768BAA34D3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8" name="Rectangle 11">
            <a:extLst>
              <a:ext uri="{FF2B5EF4-FFF2-40B4-BE49-F238E27FC236}">
                <a16:creationId xmlns:a16="http://schemas.microsoft.com/office/drawing/2014/main" id="{8D4DD574-E12F-C544-B9C2-FAA799076178}"/>
              </a:ext>
            </a:extLst>
          </p:cNvPr>
          <p:cNvSpPr/>
          <p:nvPr/>
        </p:nvSpPr>
        <p:spPr>
          <a:xfrm>
            <a:off x="3175" y="-1"/>
            <a:ext cx="12199524" cy="688781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5067" y="336110"/>
            <a:ext cx="2803973" cy="646331"/>
          </a:xfrm>
          <a:prstGeom prst="rect">
            <a:avLst/>
          </a:prstGeom>
          <a:noFill/>
        </p:spPr>
        <p:txBody>
          <a:bodyPr wrap="none" rtlCol="0">
            <a:spAutoFit/>
          </a:bodyPr>
          <a:lstStyle/>
          <a:p>
            <a:pPr algn="r"/>
            <a:r>
              <a:rPr lang="en-US" sz="36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DISCLAIMER</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560187" y="982441"/>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 name="Rectangle 5">
            <a:extLst>
              <a:ext uri="{FF2B5EF4-FFF2-40B4-BE49-F238E27FC236}">
                <a16:creationId xmlns:a16="http://schemas.microsoft.com/office/drawing/2014/main" id="{61DA9A7D-0326-7C4C-9D00-BB3C685E0062}"/>
              </a:ext>
            </a:extLst>
          </p:cNvPr>
          <p:cNvSpPr/>
          <p:nvPr/>
        </p:nvSpPr>
        <p:spPr>
          <a:xfrm>
            <a:off x="875066" y="2253192"/>
            <a:ext cx="6752955" cy="2782300"/>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Copyright 2019</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All rights reserved; no contents this publication may be reproduced, stored or transmitted in any form or by any means without the consent of the copyright owner.</a:t>
            </a:r>
          </a:p>
          <a:p>
            <a:pPr>
              <a:spcBef>
                <a:spcPct val="20000"/>
              </a:spcBef>
              <a:defRPr/>
            </a:pPr>
            <a:endPar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Project Team / TGI  disclaims any and all liability relating to this report, including, without limitation, any express or implied representations or warranties for statements or errors contained in, or omissions from, this report.</a:t>
            </a:r>
          </a:p>
        </p:txBody>
      </p:sp>
      <p:pic>
        <p:nvPicPr>
          <p:cNvPr id="5" name="圖片 7">
            <a:extLst>
              <a:ext uri="{FF2B5EF4-FFF2-40B4-BE49-F238E27FC236}">
                <a16:creationId xmlns:a16="http://schemas.microsoft.com/office/drawing/2014/main" id="{0B343D0B-66AD-4F4F-B633-E7A58513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6621" y="0"/>
            <a:ext cx="4335379" cy="7033098"/>
          </a:xfrm>
          <a:prstGeom prst="rect">
            <a:avLst/>
          </a:prstGeom>
        </p:spPr>
      </p:pic>
    </p:spTree>
    <p:extLst>
      <p:ext uri="{BB962C8B-B14F-4D97-AF65-F5344CB8AC3E}">
        <p14:creationId xmlns:p14="http://schemas.microsoft.com/office/powerpoint/2010/main" val="337973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E39638-8CA4-CA4C-934E-A44A9FA958F3}"/>
              </a:ext>
            </a:extLst>
          </p:cNvPr>
          <p:cNvGrpSpPr/>
          <p:nvPr/>
        </p:nvGrpSpPr>
        <p:grpSpPr>
          <a:xfrm>
            <a:off x="4101448" y="2828836"/>
            <a:ext cx="3989105" cy="1200329"/>
            <a:chOff x="4101447" y="2274838"/>
            <a:chExt cx="3989105" cy="1200329"/>
          </a:xfrm>
        </p:grpSpPr>
        <p:sp>
          <p:nvSpPr>
            <p:cNvPr id="10" name="TextBox 9">
              <a:extLst>
                <a:ext uri="{FF2B5EF4-FFF2-40B4-BE49-F238E27FC236}">
                  <a16:creationId xmlns:a16="http://schemas.microsoft.com/office/drawing/2014/main" id="{55C67E17-A973-D04B-B634-A0760AFC44F8}"/>
                </a:ext>
              </a:extLst>
            </p:cNvPr>
            <p:cNvSpPr txBox="1"/>
            <p:nvPr/>
          </p:nvSpPr>
          <p:spPr>
            <a:xfrm>
              <a:off x="4101447" y="2274838"/>
              <a:ext cx="3989105" cy="830997"/>
            </a:xfrm>
            <a:prstGeom prst="rect">
              <a:avLst/>
            </a:prstGeom>
            <a:noFill/>
          </p:spPr>
          <p:txBody>
            <a:bodyPr wrap="none" rtlCol="0">
              <a:spAutoFit/>
            </a:bodyPr>
            <a:lstStyle/>
            <a:p>
              <a:pPr algn="r"/>
              <a:r>
                <a:rPr lang="en-US" sz="4800" spc="600" dirty="0">
                  <a:solidFill>
                    <a:srgbClr val="FF0000"/>
                  </a:solidFill>
                  <a:latin typeface="Europa-Bold" panose="02000000000000000000" pitchFamily="2" charset="77"/>
                  <a:ea typeface="Hiragino Kaku Gothic Std W8" panose="020B0800000000000000" pitchFamily="34" charset="-128"/>
                  <a:cs typeface="Arial" panose="020B0604020202020204" pitchFamily="34" charset="0"/>
                </a:rPr>
                <a:t>TOP</a:t>
              </a:r>
              <a:r>
                <a:rPr lang="en-US" sz="4800" spc="600" dirty="0">
                  <a:solidFill>
                    <a:srgbClr val="0070C0"/>
                  </a:solidFill>
                  <a:latin typeface="Europa-Bold" panose="02000000000000000000" pitchFamily="2" charset="77"/>
                  <a:ea typeface="Hiragino Kaku Gothic Std W8" panose="020B0800000000000000" pitchFamily="34" charset="-128"/>
                  <a:cs typeface="Arial" panose="020B0604020202020204" pitchFamily="34" charset="0"/>
                </a:rPr>
                <a:t>GROUP</a:t>
              </a:r>
            </a:p>
          </p:txBody>
        </p:sp>
        <p:sp>
          <p:nvSpPr>
            <p:cNvPr id="11" name="TextBox 10">
              <a:extLst>
                <a:ext uri="{FF2B5EF4-FFF2-40B4-BE49-F238E27FC236}">
                  <a16:creationId xmlns:a16="http://schemas.microsoft.com/office/drawing/2014/main" id="{A17E6686-D311-7C42-B767-A088F9746FD8}"/>
                </a:ext>
              </a:extLst>
            </p:cNvPr>
            <p:cNvSpPr txBox="1"/>
            <p:nvPr/>
          </p:nvSpPr>
          <p:spPr>
            <a:xfrm>
              <a:off x="4830588" y="3105835"/>
              <a:ext cx="2530821" cy="369332"/>
            </a:xfrm>
            <a:prstGeom prst="rect">
              <a:avLst/>
            </a:prstGeom>
            <a:noFill/>
          </p:spPr>
          <p:txBody>
            <a:bodyPr wrap="none" rtlCol="0">
              <a:spAutoFit/>
            </a:bodyPr>
            <a:lstStyle/>
            <a:p>
              <a:pPr algn="r"/>
              <a:r>
                <a:rPr lang="en-US" spc="300" dirty="0">
                  <a:solidFill>
                    <a:schemeClr val="bg1">
                      <a:lumMod val="85000"/>
                    </a:schemeClr>
                  </a:solidFill>
                  <a:latin typeface="Europa-Light" panose="02000000000000000000" pitchFamily="2" charset="77"/>
                  <a:ea typeface="Hiragino Kaku Gothic Std W8" panose="020B0800000000000000" pitchFamily="34" charset="-128"/>
                  <a:cs typeface="Arial" panose="020B0604020202020204" pitchFamily="34" charset="0"/>
                </a:rPr>
                <a:t>International B.V.</a:t>
              </a:r>
            </a:p>
          </p:txBody>
        </p:sp>
      </p:grpSp>
    </p:spTree>
    <p:extLst>
      <p:ext uri="{BB962C8B-B14F-4D97-AF65-F5344CB8AC3E}">
        <p14:creationId xmlns:p14="http://schemas.microsoft.com/office/powerpoint/2010/main" val="22729378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D40D7-A0A4-2E42-BB2E-80DA7083B091}"/>
              </a:ext>
            </a:extLst>
          </p:cNvPr>
          <p:cNvSpPr/>
          <p:nvPr/>
        </p:nvSpPr>
        <p:spPr>
          <a:xfrm>
            <a:off x="0"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5" name="Group 4">
            <a:extLst>
              <a:ext uri="{FF2B5EF4-FFF2-40B4-BE49-F238E27FC236}">
                <a16:creationId xmlns:a16="http://schemas.microsoft.com/office/drawing/2014/main" id="{6DB71EE7-2940-2D4A-9B9D-BD8A64A67107}"/>
              </a:ext>
            </a:extLst>
          </p:cNvPr>
          <p:cNvGrpSpPr/>
          <p:nvPr/>
        </p:nvGrpSpPr>
        <p:grpSpPr>
          <a:xfrm>
            <a:off x="189411" y="2038559"/>
            <a:ext cx="3374192" cy="2996326"/>
            <a:chOff x="1043497" y="2507971"/>
            <a:chExt cx="3374192" cy="2996326"/>
          </a:xfrm>
        </p:grpSpPr>
        <p:sp>
          <p:nvSpPr>
            <p:cNvPr id="6" name="Oval 5">
              <a:extLst>
                <a:ext uri="{FF2B5EF4-FFF2-40B4-BE49-F238E27FC236}">
                  <a16:creationId xmlns:a16="http://schemas.microsoft.com/office/drawing/2014/main" id="{F21AE23B-F31D-8D4C-B6EE-E4EB15E9025A}"/>
                </a:ext>
              </a:extLst>
            </p:cNvPr>
            <p:cNvSpPr/>
            <p:nvPr/>
          </p:nvSpPr>
          <p:spPr>
            <a:xfrm>
              <a:off x="1895277" y="2507971"/>
              <a:ext cx="1670636" cy="1670636"/>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7" name="TextBox 6">
              <a:extLst>
                <a:ext uri="{FF2B5EF4-FFF2-40B4-BE49-F238E27FC236}">
                  <a16:creationId xmlns:a16="http://schemas.microsoft.com/office/drawing/2014/main" id="{7A3AD532-D0D3-6248-8BA6-541451664FC2}"/>
                </a:ext>
              </a:extLst>
            </p:cNvPr>
            <p:cNvSpPr txBox="1"/>
            <p:nvPr/>
          </p:nvSpPr>
          <p:spPr>
            <a:xfrm>
              <a:off x="2023510" y="4303968"/>
              <a:ext cx="1414170" cy="461665"/>
            </a:xfrm>
            <a:prstGeom prst="rect">
              <a:avLst/>
            </a:prstGeom>
            <a:noFill/>
            <a:effectLst/>
          </p:spPr>
          <p:txBody>
            <a:bodyPr wrap="none" rtlCol="0">
              <a:spAutoFit/>
            </a:bodyPr>
            <a:lstStyle/>
            <a:p>
              <a:pPr algn="ctr"/>
              <a:r>
                <a:rPr lang="en-US" sz="2400" dirty="0">
                  <a:ln w="0"/>
                  <a:solidFill>
                    <a:schemeClr val="bg1"/>
                  </a:solidFill>
                  <a:latin typeface="Europa-Bold" panose="02000000000000000000" pitchFamily="2" charset="77"/>
                  <a:cs typeface="Arial" panose="020B0604020202020204" pitchFamily="34" charset="0"/>
                </a:rPr>
                <a:t>Jack Lin </a:t>
              </a:r>
            </a:p>
          </p:txBody>
        </p:sp>
        <p:sp>
          <p:nvSpPr>
            <p:cNvPr id="8" name="TextBox 7">
              <a:extLst>
                <a:ext uri="{FF2B5EF4-FFF2-40B4-BE49-F238E27FC236}">
                  <a16:creationId xmlns:a16="http://schemas.microsoft.com/office/drawing/2014/main" id="{7E9F655B-1DCA-1B49-9C34-D6A5FBEFEAB5}"/>
                </a:ext>
              </a:extLst>
            </p:cNvPr>
            <p:cNvSpPr txBox="1"/>
            <p:nvPr/>
          </p:nvSpPr>
          <p:spPr>
            <a:xfrm>
              <a:off x="1043497" y="4765633"/>
              <a:ext cx="3374192" cy="738664"/>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Founder and MD</a:t>
              </a:r>
            </a:p>
            <a:p>
              <a:pPr algn="ctr"/>
              <a:r>
                <a:rPr lang="en-US" sz="1400" dirty="0">
                  <a:solidFill>
                    <a:schemeClr val="bg1">
                      <a:lumMod val="85000"/>
                    </a:schemeClr>
                  </a:solidFill>
                  <a:latin typeface="Europa-Light" panose="02000000000000000000" pitchFamily="2" charset="77"/>
                </a:rPr>
                <a:t> of Top Group International BV since 2001</a:t>
              </a:r>
            </a:p>
            <a:p>
              <a:pPr algn="ctr"/>
              <a:r>
                <a:rPr lang="en-US" sz="1400" dirty="0">
                  <a:solidFill>
                    <a:schemeClr val="bg1">
                      <a:lumMod val="85000"/>
                    </a:schemeClr>
                  </a:solidFill>
                  <a:latin typeface="Europa-Light" panose="02000000000000000000" pitchFamily="2" charset="77"/>
                </a:rPr>
                <a:t>CEO of Sino Europa Project Team</a:t>
              </a:r>
            </a:p>
          </p:txBody>
        </p:sp>
      </p:grpSp>
      <p:grpSp>
        <p:nvGrpSpPr>
          <p:cNvPr id="17" name="Group 16">
            <a:extLst>
              <a:ext uri="{FF2B5EF4-FFF2-40B4-BE49-F238E27FC236}">
                <a16:creationId xmlns:a16="http://schemas.microsoft.com/office/drawing/2014/main" id="{82AE5791-87FB-114F-997D-6EA2492B6CC4}"/>
              </a:ext>
            </a:extLst>
          </p:cNvPr>
          <p:cNvGrpSpPr/>
          <p:nvPr/>
        </p:nvGrpSpPr>
        <p:grpSpPr>
          <a:xfrm>
            <a:off x="4965291" y="285925"/>
            <a:ext cx="6524904" cy="949859"/>
            <a:chOff x="4965291" y="2012746"/>
            <a:chExt cx="6524904" cy="949859"/>
          </a:xfrm>
        </p:grpSpPr>
        <p:sp>
          <p:nvSpPr>
            <p:cNvPr id="18" name="Rectangle 17">
              <a:extLst>
                <a:ext uri="{FF2B5EF4-FFF2-40B4-BE49-F238E27FC236}">
                  <a16:creationId xmlns:a16="http://schemas.microsoft.com/office/drawing/2014/main" id="{F13A1FB5-2A90-F14B-BA3B-A6E603ACDE8D}"/>
                </a:ext>
              </a:extLst>
            </p:cNvPr>
            <p:cNvSpPr/>
            <p:nvPr/>
          </p:nvSpPr>
          <p:spPr>
            <a:xfrm>
              <a:off x="4965292" y="2012747"/>
              <a:ext cx="837807" cy="83780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Light" panose="02000000000000000000" pitchFamily="2" charset="77"/>
              </a:endParaRPr>
            </a:p>
          </p:txBody>
        </p:sp>
        <p:sp>
          <p:nvSpPr>
            <p:cNvPr id="19" name="Rectangle 18">
              <a:extLst>
                <a:ext uri="{FF2B5EF4-FFF2-40B4-BE49-F238E27FC236}">
                  <a16:creationId xmlns:a16="http://schemas.microsoft.com/office/drawing/2014/main" id="{EACA4243-8A35-0145-B41C-E6B0CA9BDCCE}"/>
                </a:ext>
              </a:extLst>
            </p:cNvPr>
            <p:cNvSpPr/>
            <p:nvPr/>
          </p:nvSpPr>
          <p:spPr>
            <a:xfrm>
              <a:off x="5913688" y="2012746"/>
              <a:ext cx="836008" cy="837807"/>
            </a:xfrm>
            <a:prstGeom prst="rect">
              <a:avLst/>
            </a:prstGeom>
            <a:blipFill dpi="0" rotWithShape="1">
              <a:blip r:embed="rId5" cstate="screen">
                <a:extLst>
                  <a:ext uri="{28A0092B-C50C-407E-A947-70E740481C1C}">
                    <a14:useLocalDpi xmlns:a14="http://schemas.microsoft.com/office/drawing/2010/main"/>
                  </a:ext>
                </a:extLst>
              </a:blip>
              <a:srcRect/>
              <a:stretch>
                <a:fillRect t="626"/>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Light" panose="02000000000000000000" pitchFamily="2" charset="77"/>
              </a:endParaRPr>
            </a:p>
          </p:txBody>
        </p:sp>
        <p:sp>
          <p:nvSpPr>
            <p:cNvPr id="20" name="TextBox 19">
              <a:extLst>
                <a:ext uri="{FF2B5EF4-FFF2-40B4-BE49-F238E27FC236}">
                  <a16:creationId xmlns:a16="http://schemas.microsoft.com/office/drawing/2014/main" id="{EC6889EB-C44B-234B-BBF6-687E344EEBED}"/>
                </a:ext>
              </a:extLst>
            </p:cNvPr>
            <p:cNvSpPr txBox="1"/>
            <p:nvPr/>
          </p:nvSpPr>
          <p:spPr>
            <a:xfrm>
              <a:off x="7019932" y="2240689"/>
              <a:ext cx="4470263" cy="523220"/>
            </a:xfrm>
            <a:prstGeom prst="rect">
              <a:avLst/>
            </a:prstGeom>
            <a:noFill/>
            <a:effectLst/>
          </p:spPr>
          <p:txBody>
            <a:bodyPr wrap="none" rtlCol="0">
              <a:spAutoFit/>
            </a:bodyPr>
            <a:lstStyle/>
            <a:p>
              <a:r>
                <a:rPr lang="en-US" sz="1400" dirty="0">
                  <a:solidFill>
                    <a:schemeClr val="bg1"/>
                  </a:solidFill>
                  <a:latin typeface="Europa-Bold" panose="02000000000000000000" pitchFamily="2" charset="77"/>
                </a:rPr>
                <a:t>King’s College and </a:t>
              </a:r>
              <a:r>
                <a:rPr lang="en-US" sz="1400" dirty="0" err="1">
                  <a:solidFill>
                    <a:schemeClr val="bg1"/>
                  </a:solidFill>
                  <a:latin typeface="Europa-Bold" panose="02000000000000000000" pitchFamily="2" charset="77"/>
                </a:rPr>
                <a:t>SouthBank</a:t>
              </a:r>
              <a:r>
                <a:rPr lang="en-US" sz="1400" dirty="0">
                  <a:solidFill>
                    <a:schemeClr val="bg1"/>
                  </a:solidFill>
                  <a:latin typeface="Europa-Bold" panose="02000000000000000000" pitchFamily="2" charset="77"/>
                </a:rPr>
                <a:t> University Undergrad </a:t>
              </a:r>
            </a:p>
            <a:p>
              <a:r>
                <a:rPr lang="en-US" sz="1400" dirty="0">
                  <a:solidFill>
                    <a:schemeClr val="bg1">
                      <a:lumMod val="85000"/>
                    </a:schemeClr>
                  </a:solidFill>
                  <a:latin typeface="Europa-Light" panose="02000000000000000000" pitchFamily="2" charset="77"/>
                </a:rPr>
                <a:t>in Mechanical Engineering B Eng.</a:t>
              </a:r>
            </a:p>
          </p:txBody>
        </p:sp>
        <p:cxnSp>
          <p:nvCxnSpPr>
            <p:cNvPr id="21" name="Straight Connector 20">
              <a:extLst>
                <a:ext uri="{FF2B5EF4-FFF2-40B4-BE49-F238E27FC236}">
                  <a16:creationId xmlns:a16="http://schemas.microsoft.com/office/drawing/2014/main" id="{78FAF7B7-40A3-7C4D-BD47-7977D0C85F06}"/>
                </a:ext>
              </a:extLst>
            </p:cNvPr>
            <p:cNvCxnSpPr/>
            <p:nvPr/>
          </p:nvCxnSpPr>
          <p:spPr>
            <a:xfrm>
              <a:off x="4965291" y="2962605"/>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2" name="Group 21">
            <a:extLst>
              <a:ext uri="{FF2B5EF4-FFF2-40B4-BE49-F238E27FC236}">
                <a16:creationId xmlns:a16="http://schemas.microsoft.com/office/drawing/2014/main" id="{C462A389-4B4F-7F44-A523-9F15B7C17483}"/>
              </a:ext>
            </a:extLst>
          </p:cNvPr>
          <p:cNvGrpSpPr/>
          <p:nvPr/>
        </p:nvGrpSpPr>
        <p:grpSpPr>
          <a:xfrm>
            <a:off x="4965291" y="1398971"/>
            <a:ext cx="6425646" cy="934995"/>
            <a:chOff x="4965291" y="3181547"/>
            <a:chExt cx="6425646" cy="934995"/>
          </a:xfrm>
        </p:grpSpPr>
        <p:sp>
          <p:nvSpPr>
            <p:cNvPr id="23" name="Rectangle 22">
              <a:extLst>
                <a:ext uri="{FF2B5EF4-FFF2-40B4-BE49-F238E27FC236}">
                  <a16:creationId xmlns:a16="http://schemas.microsoft.com/office/drawing/2014/main" id="{AA631D11-A1F6-744F-9C76-0242463332CF}"/>
                </a:ext>
              </a:extLst>
            </p:cNvPr>
            <p:cNvSpPr/>
            <p:nvPr/>
          </p:nvSpPr>
          <p:spPr>
            <a:xfrm>
              <a:off x="4965291" y="3181547"/>
              <a:ext cx="837807" cy="837807"/>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24" name="TextBox 23">
              <a:extLst>
                <a:ext uri="{FF2B5EF4-FFF2-40B4-BE49-F238E27FC236}">
                  <a16:creationId xmlns:a16="http://schemas.microsoft.com/office/drawing/2014/main" id="{93028FB7-45E8-AA48-9536-3FFC00347DB5}"/>
                </a:ext>
              </a:extLst>
            </p:cNvPr>
            <p:cNvSpPr txBox="1"/>
            <p:nvPr/>
          </p:nvSpPr>
          <p:spPr>
            <a:xfrm>
              <a:off x="7019931" y="3345838"/>
              <a:ext cx="4371006" cy="307777"/>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Business Consultant </a:t>
              </a:r>
              <a:r>
                <a:rPr lang="en-US" sz="1400" dirty="0">
                  <a:solidFill>
                    <a:schemeClr val="bg1">
                      <a:lumMod val="85000"/>
                    </a:schemeClr>
                  </a:solidFill>
                  <a:latin typeface="Europa-Light" panose="02000000000000000000" pitchFamily="2" charset="77"/>
                </a:rPr>
                <a:t>for Port of Rotterdam since 2011 </a:t>
              </a:r>
            </a:p>
          </p:txBody>
        </p:sp>
        <p:cxnSp>
          <p:nvCxnSpPr>
            <p:cNvPr id="25" name="Straight Connector 24">
              <a:extLst>
                <a:ext uri="{FF2B5EF4-FFF2-40B4-BE49-F238E27FC236}">
                  <a16:creationId xmlns:a16="http://schemas.microsoft.com/office/drawing/2014/main" id="{4F3EEAE8-9A8C-0A46-B3C0-9D54FED22699}"/>
                </a:ext>
              </a:extLst>
            </p:cNvPr>
            <p:cNvCxnSpPr/>
            <p:nvPr/>
          </p:nvCxnSpPr>
          <p:spPr>
            <a:xfrm>
              <a:off x="4965291" y="411654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8" name="Group 27">
            <a:extLst>
              <a:ext uri="{FF2B5EF4-FFF2-40B4-BE49-F238E27FC236}">
                <a16:creationId xmlns:a16="http://schemas.microsoft.com/office/drawing/2014/main" id="{4F7C921A-A29E-BA47-847A-4DAE79EAD0A3}"/>
              </a:ext>
            </a:extLst>
          </p:cNvPr>
          <p:cNvGrpSpPr/>
          <p:nvPr/>
        </p:nvGrpSpPr>
        <p:grpSpPr>
          <a:xfrm>
            <a:off x="4965291" y="2493869"/>
            <a:ext cx="6425646" cy="916166"/>
            <a:chOff x="4965291" y="3243752"/>
            <a:chExt cx="6425646" cy="916166"/>
          </a:xfrm>
        </p:grpSpPr>
        <p:sp>
          <p:nvSpPr>
            <p:cNvPr id="29" name="Rectangle 28">
              <a:extLst>
                <a:ext uri="{FF2B5EF4-FFF2-40B4-BE49-F238E27FC236}">
                  <a16:creationId xmlns:a16="http://schemas.microsoft.com/office/drawing/2014/main" id="{2C81C26B-8A53-3B4D-983E-C7A4B2917F5C}"/>
                </a:ext>
              </a:extLst>
            </p:cNvPr>
            <p:cNvSpPr/>
            <p:nvPr/>
          </p:nvSpPr>
          <p:spPr>
            <a:xfrm>
              <a:off x="4965291" y="3243752"/>
              <a:ext cx="837807" cy="837807"/>
            </a:xfrm>
            <a:prstGeom prst="rect">
              <a:avLst/>
            </a:prstGeom>
            <a:blipFill dpi="0"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Light" panose="02000000000000000000" pitchFamily="2" charset="77"/>
              </a:endParaRPr>
            </a:p>
          </p:txBody>
        </p:sp>
        <p:sp>
          <p:nvSpPr>
            <p:cNvPr id="30" name="TextBox 29">
              <a:extLst>
                <a:ext uri="{FF2B5EF4-FFF2-40B4-BE49-F238E27FC236}">
                  <a16:creationId xmlns:a16="http://schemas.microsoft.com/office/drawing/2014/main" id="{2BB2C616-890C-F641-838C-BCCA212BB216}"/>
                </a:ext>
              </a:extLst>
            </p:cNvPr>
            <p:cNvSpPr txBox="1"/>
            <p:nvPr/>
          </p:nvSpPr>
          <p:spPr>
            <a:xfrm>
              <a:off x="7019931" y="3398626"/>
              <a:ext cx="4371006"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Global Marketing Consultant </a:t>
              </a:r>
              <a:r>
                <a:rPr lang="en-US" sz="1400" dirty="0">
                  <a:solidFill>
                    <a:schemeClr val="bg1">
                      <a:lumMod val="85000"/>
                    </a:schemeClr>
                  </a:solidFill>
                  <a:latin typeface="Europa-Light" panose="02000000000000000000" pitchFamily="2" charset="77"/>
                </a:rPr>
                <a:t>– Aleph</a:t>
              </a:r>
              <a:r>
                <a:rPr lang="en-US" sz="1400" dirty="0">
                  <a:solidFill>
                    <a:schemeClr val="bg1">
                      <a:lumMod val="85000"/>
                    </a:schemeClr>
                  </a:solidFill>
                  <a:latin typeface="Arial" panose="020B0604020202020204" pitchFamily="34" charset="0"/>
                  <a:cs typeface="Arial" panose="020B0604020202020204" pitchFamily="34" charset="0"/>
                </a:rPr>
                <a:t>(</a:t>
              </a:r>
              <a:r>
                <a:rPr lang="zh-TW" altLang="en-US" sz="1400" dirty="0">
                  <a:solidFill>
                    <a:schemeClr val="bg1">
                      <a:lumMod val="85000"/>
                    </a:schemeClr>
                  </a:solidFill>
                  <a:latin typeface="Arial" panose="020B0604020202020204" pitchFamily="34" charset="0"/>
                  <a:cs typeface="Arial" panose="020B0604020202020204" pitchFamily="34" charset="0"/>
                </a:rPr>
                <a:t>艾礼富电子有限公司</a:t>
              </a:r>
              <a:r>
                <a:rPr lang="en-US" altLang="zh-TW" sz="1400" dirty="0">
                  <a:solidFill>
                    <a:schemeClr val="bg1">
                      <a:lumMod val="85000"/>
                    </a:schemeClr>
                  </a:solidFill>
                  <a:latin typeface="Arial" panose="020B0604020202020204" pitchFamily="34" charset="0"/>
                  <a:cs typeface="Arial" panose="020B0604020202020204" pitchFamily="34" charset="0"/>
                </a:rPr>
                <a:t>)</a:t>
              </a:r>
              <a:endParaRPr lang="en-US" sz="1400" dirty="0">
                <a:solidFill>
                  <a:schemeClr val="bg1">
                    <a:lumMod val="85000"/>
                  </a:schemeClr>
                </a:solidFill>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6C26E3A2-8EE7-4B4B-9781-1793C9A7A2C4}"/>
                </a:ext>
              </a:extLst>
            </p:cNvPr>
            <p:cNvCxnSpPr/>
            <p:nvPr/>
          </p:nvCxnSpPr>
          <p:spPr>
            <a:xfrm>
              <a:off x="4965291" y="4159918"/>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2" name="Group 31">
            <a:extLst>
              <a:ext uri="{FF2B5EF4-FFF2-40B4-BE49-F238E27FC236}">
                <a16:creationId xmlns:a16="http://schemas.microsoft.com/office/drawing/2014/main" id="{A0D32295-C1F4-A64D-A5E2-257448380736}"/>
              </a:ext>
            </a:extLst>
          </p:cNvPr>
          <p:cNvGrpSpPr/>
          <p:nvPr/>
        </p:nvGrpSpPr>
        <p:grpSpPr>
          <a:xfrm>
            <a:off x="4959355" y="3545926"/>
            <a:ext cx="6431582" cy="386383"/>
            <a:chOff x="4959355" y="3863969"/>
            <a:chExt cx="6431582" cy="386383"/>
          </a:xfrm>
        </p:grpSpPr>
        <p:sp>
          <p:nvSpPr>
            <p:cNvPr id="33" name="TextBox 32">
              <a:extLst>
                <a:ext uri="{FF2B5EF4-FFF2-40B4-BE49-F238E27FC236}">
                  <a16:creationId xmlns:a16="http://schemas.microsoft.com/office/drawing/2014/main" id="{42BD33A7-2B20-0A4B-A5A7-D527DB404184}"/>
                </a:ext>
              </a:extLst>
            </p:cNvPr>
            <p:cNvSpPr txBox="1"/>
            <p:nvPr/>
          </p:nvSpPr>
          <p:spPr>
            <a:xfrm>
              <a:off x="4959355" y="3863969"/>
              <a:ext cx="6431582" cy="307777"/>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European Sales &amp; Marketing Consultant </a:t>
              </a:r>
              <a:r>
                <a:rPr lang="en-US" sz="1400" dirty="0">
                  <a:solidFill>
                    <a:schemeClr val="bg1">
                      <a:lumMod val="85000"/>
                    </a:schemeClr>
                  </a:solidFill>
                  <a:latin typeface="Europa-Light" panose="02000000000000000000" pitchFamily="2" charset="77"/>
                </a:rPr>
                <a:t>– Oriental Victory (Cosmetic products)</a:t>
              </a:r>
            </a:p>
          </p:txBody>
        </p:sp>
        <p:cxnSp>
          <p:nvCxnSpPr>
            <p:cNvPr id="34" name="Straight Connector 33">
              <a:extLst>
                <a:ext uri="{FF2B5EF4-FFF2-40B4-BE49-F238E27FC236}">
                  <a16:creationId xmlns:a16="http://schemas.microsoft.com/office/drawing/2014/main" id="{C7900748-505E-1545-9DAD-14239EEC3C31}"/>
                </a:ext>
              </a:extLst>
            </p:cNvPr>
            <p:cNvCxnSpPr/>
            <p:nvPr/>
          </p:nvCxnSpPr>
          <p:spPr>
            <a:xfrm>
              <a:off x="4965291" y="425035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5" name="Group 34">
            <a:extLst>
              <a:ext uri="{FF2B5EF4-FFF2-40B4-BE49-F238E27FC236}">
                <a16:creationId xmlns:a16="http://schemas.microsoft.com/office/drawing/2014/main" id="{8443B1C1-5C39-1440-832C-C3BF9CCEE1E6}"/>
              </a:ext>
            </a:extLst>
          </p:cNvPr>
          <p:cNvGrpSpPr/>
          <p:nvPr/>
        </p:nvGrpSpPr>
        <p:grpSpPr>
          <a:xfrm>
            <a:off x="4965291" y="4044497"/>
            <a:ext cx="6425646" cy="1526448"/>
            <a:chOff x="4965291" y="3433082"/>
            <a:chExt cx="6425646" cy="1526448"/>
          </a:xfrm>
        </p:grpSpPr>
        <p:sp>
          <p:nvSpPr>
            <p:cNvPr id="36" name="Rectangle 35">
              <a:extLst>
                <a:ext uri="{FF2B5EF4-FFF2-40B4-BE49-F238E27FC236}">
                  <a16:creationId xmlns:a16="http://schemas.microsoft.com/office/drawing/2014/main" id="{B21D755F-F12A-2E42-B2B7-3C2561C500CE}"/>
                </a:ext>
              </a:extLst>
            </p:cNvPr>
            <p:cNvSpPr/>
            <p:nvPr/>
          </p:nvSpPr>
          <p:spPr>
            <a:xfrm>
              <a:off x="4965291" y="3673606"/>
              <a:ext cx="837807" cy="837807"/>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Light" panose="02000000000000000000" pitchFamily="2" charset="77"/>
              </a:endParaRPr>
            </a:p>
          </p:txBody>
        </p:sp>
        <p:sp>
          <p:nvSpPr>
            <p:cNvPr id="37" name="TextBox 36">
              <a:extLst>
                <a:ext uri="{FF2B5EF4-FFF2-40B4-BE49-F238E27FC236}">
                  <a16:creationId xmlns:a16="http://schemas.microsoft.com/office/drawing/2014/main" id="{61A71A4C-796D-C842-8891-C7DCD83628C0}"/>
                </a:ext>
              </a:extLst>
            </p:cNvPr>
            <p:cNvSpPr txBox="1"/>
            <p:nvPr/>
          </p:nvSpPr>
          <p:spPr>
            <a:xfrm>
              <a:off x="7019931" y="3433082"/>
              <a:ext cx="4371006" cy="738664"/>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Guest Lecturer for Master</a:t>
              </a:r>
              <a:r>
                <a:rPr lang="en-US" sz="1400" dirty="0">
                  <a:solidFill>
                    <a:schemeClr val="bg1"/>
                  </a:solidFill>
                  <a:latin typeface="Europa-Light" panose="02000000000000000000" pitchFamily="2" charset="77"/>
                </a:rPr>
                <a:t> in Supply Chain Management </a:t>
              </a:r>
              <a:r>
                <a:rPr lang="en-US" sz="1400" dirty="0">
                  <a:solidFill>
                    <a:schemeClr val="bg1">
                      <a:lumMod val="85000"/>
                    </a:schemeClr>
                  </a:solidFill>
                  <a:latin typeface="Europa-Light" panose="02000000000000000000" pitchFamily="2" charset="77"/>
                </a:rPr>
                <a:t>of Business School for University of Bedfordshire</a:t>
              </a:r>
            </a:p>
          </p:txBody>
        </p:sp>
        <p:cxnSp>
          <p:nvCxnSpPr>
            <p:cNvPr id="38" name="Straight Connector 37">
              <a:extLst>
                <a:ext uri="{FF2B5EF4-FFF2-40B4-BE49-F238E27FC236}">
                  <a16:creationId xmlns:a16="http://schemas.microsoft.com/office/drawing/2014/main" id="{874B1B01-410C-044A-B436-622AE74FFF5C}"/>
                </a:ext>
              </a:extLst>
            </p:cNvPr>
            <p:cNvCxnSpPr/>
            <p:nvPr/>
          </p:nvCxnSpPr>
          <p:spPr>
            <a:xfrm>
              <a:off x="4965291" y="4959530"/>
              <a:ext cx="6425646" cy="0"/>
            </a:xfrm>
            <a:prstGeom prst="line">
              <a:avLst/>
            </a:prstGeom>
          </p:spPr>
          <p:style>
            <a:lnRef idx="1">
              <a:schemeClr val="accent3"/>
            </a:lnRef>
            <a:fillRef idx="0">
              <a:schemeClr val="accent3"/>
            </a:fillRef>
            <a:effectRef idx="0">
              <a:schemeClr val="accent3"/>
            </a:effectRef>
            <a:fontRef idx="minor">
              <a:schemeClr val="tx1"/>
            </a:fontRef>
          </p:style>
        </p:cxnSp>
        <p:sp>
          <p:nvSpPr>
            <p:cNvPr id="39" name="TextBox 38">
              <a:extLst>
                <a:ext uri="{FF2B5EF4-FFF2-40B4-BE49-F238E27FC236}">
                  <a16:creationId xmlns:a16="http://schemas.microsoft.com/office/drawing/2014/main" id="{4C6C62CA-37F6-FF41-98F8-47F6D9173EF0}"/>
                </a:ext>
              </a:extLst>
            </p:cNvPr>
            <p:cNvSpPr txBox="1"/>
            <p:nvPr/>
          </p:nvSpPr>
          <p:spPr>
            <a:xfrm>
              <a:off x="7019931" y="4157911"/>
              <a:ext cx="4371006" cy="738664"/>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External Examiner for Master </a:t>
              </a:r>
              <a:r>
                <a:rPr lang="en-US" sz="1400" dirty="0">
                  <a:solidFill>
                    <a:schemeClr val="bg1">
                      <a:lumMod val="85000"/>
                    </a:schemeClr>
                  </a:solidFill>
                  <a:latin typeface="Europa-Light" panose="02000000000000000000" pitchFamily="2" charset="77"/>
                </a:rPr>
                <a:t>in Supply Chain Management and Master in Mechanical Engineering of Business School for University of Bedfordshire</a:t>
              </a:r>
            </a:p>
          </p:txBody>
        </p:sp>
      </p:grpSp>
      <p:grpSp>
        <p:nvGrpSpPr>
          <p:cNvPr id="41" name="Group 40">
            <a:extLst>
              <a:ext uri="{FF2B5EF4-FFF2-40B4-BE49-F238E27FC236}">
                <a16:creationId xmlns:a16="http://schemas.microsoft.com/office/drawing/2014/main" id="{DB377D5B-46A4-CD41-8266-FE59EE4EAA02}"/>
              </a:ext>
            </a:extLst>
          </p:cNvPr>
          <p:cNvGrpSpPr/>
          <p:nvPr/>
        </p:nvGrpSpPr>
        <p:grpSpPr>
          <a:xfrm>
            <a:off x="4947170" y="5688664"/>
            <a:ext cx="6443767" cy="923330"/>
            <a:chOff x="4947170" y="3215845"/>
            <a:chExt cx="6443767" cy="923330"/>
          </a:xfrm>
        </p:grpSpPr>
        <p:sp>
          <p:nvSpPr>
            <p:cNvPr id="43" name="TextBox 42">
              <a:extLst>
                <a:ext uri="{FF2B5EF4-FFF2-40B4-BE49-F238E27FC236}">
                  <a16:creationId xmlns:a16="http://schemas.microsoft.com/office/drawing/2014/main" id="{28BA179D-20BE-7D49-922F-A581F2F966D3}"/>
                </a:ext>
              </a:extLst>
            </p:cNvPr>
            <p:cNvSpPr txBox="1"/>
            <p:nvPr/>
          </p:nvSpPr>
          <p:spPr>
            <a:xfrm>
              <a:off x="7019931" y="3398626"/>
              <a:ext cx="4371006"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years of experience </a:t>
              </a:r>
              <a:r>
                <a:rPr lang="en-US" sz="1400" dirty="0">
                  <a:solidFill>
                    <a:schemeClr val="bg1"/>
                  </a:solidFill>
                  <a:latin typeface="Europa-Light" panose="02000000000000000000" pitchFamily="2" charset="77"/>
                </a:rPr>
                <a:t>in the Logistics / Supply-Chain industry</a:t>
              </a:r>
            </a:p>
          </p:txBody>
        </p:sp>
        <p:sp>
          <p:nvSpPr>
            <p:cNvPr id="44" name="TextBox 43">
              <a:extLst>
                <a:ext uri="{FF2B5EF4-FFF2-40B4-BE49-F238E27FC236}">
                  <a16:creationId xmlns:a16="http://schemas.microsoft.com/office/drawing/2014/main" id="{78C521FD-8615-E24E-B665-436417020E01}"/>
                </a:ext>
              </a:extLst>
            </p:cNvPr>
            <p:cNvSpPr txBox="1"/>
            <p:nvPr/>
          </p:nvSpPr>
          <p:spPr>
            <a:xfrm>
              <a:off x="4947170" y="3215845"/>
              <a:ext cx="1311327" cy="923330"/>
            </a:xfrm>
            <a:prstGeom prst="rect">
              <a:avLst/>
            </a:prstGeom>
            <a:noFill/>
            <a:effectLst/>
          </p:spPr>
          <p:txBody>
            <a:bodyPr wrap="square" rtlCol="0">
              <a:spAutoFit/>
            </a:bodyPr>
            <a:lstStyle/>
            <a:p>
              <a:r>
                <a:rPr lang="en-US" sz="5400" b="1" dirty="0">
                  <a:solidFill>
                    <a:srgbClr val="41FFD2"/>
                  </a:solidFill>
                  <a:latin typeface="Europa-Bold" panose="02000000000000000000" pitchFamily="2" charset="77"/>
                </a:rPr>
                <a:t>21</a:t>
              </a:r>
            </a:p>
          </p:txBody>
        </p:sp>
      </p:grpSp>
      <p:sp>
        <p:nvSpPr>
          <p:cNvPr id="47" name="TextBox 46">
            <a:extLst>
              <a:ext uri="{FF2B5EF4-FFF2-40B4-BE49-F238E27FC236}">
                <a16:creationId xmlns:a16="http://schemas.microsoft.com/office/drawing/2014/main" id="{C4F0C4BF-E1C1-C74D-8ADB-AC3D9E4130E3}"/>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48" name="Rounded Rectangle 47">
            <a:extLst>
              <a:ext uri="{FF2B5EF4-FFF2-40B4-BE49-F238E27FC236}">
                <a16:creationId xmlns:a16="http://schemas.microsoft.com/office/drawing/2014/main" id="{E7AF85DD-29A0-424C-A231-3EDBBCCE666A}"/>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42" name="Group 41">
            <a:extLst>
              <a:ext uri="{FF2B5EF4-FFF2-40B4-BE49-F238E27FC236}">
                <a16:creationId xmlns:a16="http://schemas.microsoft.com/office/drawing/2014/main" id="{89C0C42C-A72C-D549-90E3-A6E207C114D0}"/>
              </a:ext>
            </a:extLst>
          </p:cNvPr>
          <p:cNvGrpSpPr/>
          <p:nvPr/>
        </p:nvGrpSpPr>
        <p:grpSpPr>
          <a:xfrm>
            <a:off x="64793" y="5215300"/>
            <a:ext cx="1891865" cy="1296023"/>
            <a:chOff x="500133" y="2507971"/>
            <a:chExt cx="4460919" cy="3055956"/>
          </a:xfrm>
        </p:grpSpPr>
        <p:sp>
          <p:nvSpPr>
            <p:cNvPr id="45" name="Oval 44">
              <a:extLst>
                <a:ext uri="{FF2B5EF4-FFF2-40B4-BE49-F238E27FC236}">
                  <a16:creationId xmlns:a16="http://schemas.microsoft.com/office/drawing/2014/main" id="{B827AB72-6956-7C44-84F3-B9E31824C609}"/>
                </a:ext>
              </a:extLst>
            </p:cNvPr>
            <p:cNvSpPr/>
            <p:nvPr/>
          </p:nvSpPr>
          <p:spPr>
            <a:xfrm>
              <a:off x="1895277" y="2507971"/>
              <a:ext cx="1670636" cy="1670636"/>
            </a:xfrm>
            <a:prstGeom prst="ellipse">
              <a:avLst/>
            </a:prstGeom>
            <a:blipFill dpi="0" rotWithShape="1">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46" name="TextBox 45">
              <a:extLst>
                <a:ext uri="{FF2B5EF4-FFF2-40B4-BE49-F238E27FC236}">
                  <a16:creationId xmlns:a16="http://schemas.microsoft.com/office/drawing/2014/main" id="{0146B43E-64B2-DF4A-8D2D-DCD830E44565}"/>
                </a:ext>
              </a:extLst>
            </p:cNvPr>
            <p:cNvSpPr txBox="1"/>
            <p:nvPr/>
          </p:nvSpPr>
          <p:spPr>
            <a:xfrm>
              <a:off x="1732821" y="4303969"/>
              <a:ext cx="2276195" cy="616863"/>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Brigitte Tong</a:t>
              </a:r>
            </a:p>
          </p:txBody>
        </p:sp>
        <p:sp>
          <p:nvSpPr>
            <p:cNvPr id="49" name="TextBox 48">
              <a:extLst>
                <a:ext uri="{FF2B5EF4-FFF2-40B4-BE49-F238E27FC236}">
                  <a16:creationId xmlns:a16="http://schemas.microsoft.com/office/drawing/2014/main" id="{01AA30DA-3467-C84A-9B16-F8CA43767B87}"/>
                </a:ext>
              </a:extLst>
            </p:cNvPr>
            <p:cNvSpPr txBox="1"/>
            <p:nvPr/>
          </p:nvSpPr>
          <p:spPr>
            <a:xfrm>
              <a:off x="500133" y="4765634"/>
              <a:ext cx="4460919" cy="798293"/>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Director of Top Group International BV </a:t>
              </a:r>
            </a:p>
            <a:p>
              <a:pPr algn="ctr"/>
              <a:r>
                <a:rPr lang="en-US" sz="800" dirty="0">
                  <a:solidFill>
                    <a:schemeClr val="tx1">
                      <a:lumMod val="50000"/>
                      <a:lumOff val="50000"/>
                    </a:schemeClr>
                  </a:solidFill>
                  <a:latin typeface="Europa-Light" panose="02000000000000000000" pitchFamily="2" charset="77"/>
                </a:rPr>
                <a:t>CFO of Sino Europa Project Team </a:t>
              </a:r>
            </a:p>
          </p:txBody>
        </p:sp>
      </p:grpSp>
      <p:grpSp>
        <p:nvGrpSpPr>
          <p:cNvPr id="50" name="Group 49">
            <a:extLst>
              <a:ext uri="{FF2B5EF4-FFF2-40B4-BE49-F238E27FC236}">
                <a16:creationId xmlns:a16="http://schemas.microsoft.com/office/drawing/2014/main" id="{98E16AC8-BF0A-AF4E-9303-3DE185D4EE96}"/>
              </a:ext>
            </a:extLst>
          </p:cNvPr>
          <p:cNvGrpSpPr/>
          <p:nvPr/>
        </p:nvGrpSpPr>
        <p:grpSpPr>
          <a:xfrm>
            <a:off x="2009170" y="5240546"/>
            <a:ext cx="1644621" cy="1341893"/>
            <a:chOff x="1816225" y="3507277"/>
            <a:chExt cx="1644621" cy="1341893"/>
          </a:xfrm>
        </p:grpSpPr>
        <p:sp>
          <p:nvSpPr>
            <p:cNvPr id="51" name="Oval 50">
              <a:extLst>
                <a:ext uri="{FF2B5EF4-FFF2-40B4-BE49-F238E27FC236}">
                  <a16:creationId xmlns:a16="http://schemas.microsoft.com/office/drawing/2014/main" id="{04080C1A-A853-5643-ADFB-801AE866D611}"/>
                </a:ext>
              </a:extLst>
            </p:cNvPr>
            <p:cNvSpPr/>
            <p:nvPr/>
          </p:nvSpPr>
          <p:spPr>
            <a:xfrm>
              <a:off x="2337133" y="3507277"/>
              <a:ext cx="754350" cy="754350"/>
            </a:xfrm>
            <a:prstGeom prst="ellipse">
              <a:avLst/>
            </a:prstGeom>
            <a:blipFill dpi="0" rotWithShape="1">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Europa-Regular" panose="02000000000000000000" pitchFamily="2" charset="77"/>
              </a:endParaRPr>
            </a:p>
          </p:txBody>
        </p:sp>
        <p:sp>
          <p:nvSpPr>
            <p:cNvPr id="52" name="TextBox 51">
              <a:extLst>
                <a:ext uri="{FF2B5EF4-FFF2-40B4-BE49-F238E27FC236}">
                  <a16:creationId xmlns:a16="http://schemas.microsoft.com/office/drawing/2014/main" id="{4D842545-65A3-4F4C-B643-A528F9AB2522}"/>
                </a:ext>
              </a:extLst>
            </p:cNvPr>
            <p:cNvSpPr txBox="1"/>
            <p:nvPr/>
          </p:nvSpPr>
          <p:spPr>
            <a:xfrm>
              <a:off x="1816225" y="4303968"/>
              <a:ext cx="1612942" cy="261610"/>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Dimitris </a:t>
              </a:r>
              <a:r>
                <a:rPr lang="en-US" sz="1100" dirty="0" err="1">
                  <a:ln w="0"/>
                  <a:solidFill>
                    <a:schemeClr val="tx1">
                      <a:lumMod val="50000"/>
                      <a:lumOff val="50000"/>
                    </a:schemeClr>
                  </a:solidFill>
                  <a:latin typeface="Europa-Light" panose="02000000000000000000" pitchFamily="2" charset="77"/>
                  <a:cs typeface="Arial" panose="020B0604020202020204" pitchFamily="34" charset="0"/>
                </a:rPr>
                <a:t>Vogiatzopoulos</a:t>
              </a:r>
              <a:endParaRPr lang="en-US" sz="1100" dirty="0">
                <a:ln w="0"/>
                <a:solidFill>
                  <a:schemeClr val="tx1">
                    <a:lumMod val="50000"/>
                    <a:lumOff val="50000"/>
                  </a:schemeClr>
                </a:solidFill>
                <a:latin typeface="Europa-Light" panose="02000000000000000000" pitchFamily="2" charset="77"/>
                <a:cs typeface="Arial" panose="020B0604020202020204" pitchFamily="34" charset="0"/>
              </a:endParaRPr>
            </a:p>
          </p:txBody>
        </p:sp>
        <p:sp>
          <p:nvSpPr>
            <p:cNvPr id="53" name="TextBox 52">
              <a:extLst>
                <a:ext uri="{FF2B5EF4-FFF2-40B4-BE49-F238E27FC236}">
                  <a16:creationId xmlns:a16="http://schemas.microsoft.com/office/drawing/2014/main" id="{47EE3DDE-0B05-4C4E-929B-3A2A3BEEB68E}"/>
                </a:ext>
              </a:extLst>
            </p:cNvPr>
            <p:cNvSpPr txBox="1"/>
            <p:nvPr/>
          </p:nvSpPr>
          <p:spPr>
            <a:xfrm>
              <a:off x="1875156" y="4510616"/>
              <a:ext cx="1585690" cy="338554"/>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Global Procurement Consultant </a:t>
              </a:r>
            </a:p>
            <a:p>
              <a:pPr algn="ctr"/>
              <a:r>
                <a:rPr lang="en-US" sz="800" dirty="0">
                  <a:solidFill>
                    <a:schemeClr val="tx1">
                      <a:lumMod val="50000"/>
                      <a:lumOff val="50000"/>
                    </a:schemeClr>
                  </a:solidFill>
                  <a:latin typeface="Europa-Light" panose="02000000000000000000" pitchFamily="2" charset="77"/>
                </a:rPr>
                <a:t>of Sino Europa Project Team</a:t>
              </a:r>
            </a:p>
          </p:txBody>
        </p:sp>
      </p:grpSp>
    </p:spTree>
    <p:extLst>
      <p:ext uri="{BB962C8B-B14F-4D97-AF65-F5344CB8AC3E}">
        <p14:creationId xmlns:p14="http://schemas.microsoft.com/office/powerpoint/2010/main" val="1985037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2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33BEC-DA80-E143-A7F1-737C3D566824}"/>
              </a:ext>
            </a:extLst>
          </p:cNvPr>
          <p:cNvSpPr/>
          <p:nvPr/>
        </p:nvSpPr>
        <p:spPr>
          <a:xfrm>
            <a:off x="0" y="239"/>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7" name="TextBox 16">
            <a:extLst>
              <a:ext uri="{FF2B5EF4-FFF2-40B4-BE49-F238E27FC236}">
                <a16:creationId xmlns:a16="http://schemas.microsoft.com/office/drawing/2014/main" id="{DB922616-07C4-C14F-A963-8EBCFAA8B12D}"/>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18" name="Rounded Rectangle 17">
            <a:extLst>
              <a:ext uri="{FF2B5EF4-FFF2-40B4-BE49-F238E27FC236}">
                <a16:creationId xmlns:a16="http://schemas.microsoft.com/office/drawing/2014/main" id="{8223C640-5D18-8A47-861F-0792C0396807}"/>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34" name="Group 33">
            <a:extLst>
              <a:ext uri="{FF2B5EF4-FFF2-40B4-BE49-F238E27FC236}">
                <a16:creationId xmlns:a16="http://schemas.microsoft.com/office/drawing/2014/main" id="{CEE9A797-95D5-3F43-91F2-BA873353A0F8}"/>
              </a:ext>
            </a:extLst>
          </p:cNvPr>
          <p:cNvGrpSpPr/>
          <p:nvPr/>
        </p:nvGrpSpPr>
        <p:grpSpPr>
          <a:xfrm>
            <a:off x="4964152" y="3241204"/>
            <a:ext cx="6425646" cy="820210"/>
            <a:chOff x="4965291" y="3184828"/>
            <a:chExt cx="6425646" cy="820210"/>
          </a:xfrm>
        </p:grpSpPr>
        <p:grpSp>
          <p:nvGrpSpPr>
            <p:cNvPr id="35" name="Group 34">
              <a:extLst>
                <a:ext uri="{FF2B5EF4-FFF2-40B4-BE49-F238E27FC236}">
                  <a16:creationId xmlns:a16="http://schemas.microsoft.com/office/drawing/2014/main" id="{F143171E-3062-454D-87E1-D91042EF3433}"/>
                </a:ext>
              </a:extLst>
            </p:cNvPr>
            <p:cNvGrpSpPr/>
            <p:nvPr/>
          </p:nvGrpSpPr>
          <p:grpSpPr>
            <a:xfrm>
              <a:off x="4965291" y="3261020"/>
              <a:ext cx="6425646" cy="744018"/>
              <a:chOff x="4965291" y="657256"/>
              <a:chExt cx="6425646" cy="744018"/>
            </a:xfrm>
          </p:grpSpPr>
          <p:sp>
            <p:nvSpPr>
              <p:cNvPr id="37" name="TextBox 36">
                <a:extLst>
                  <a:ext uri="{FF2B5EF4-FFF2-40B4-BE49-F238E27FC236}">
                    <a16:creationId xmlns:a16="http://schemas.microsoft.com/office/drawing/2014/main" id="{982B8928-55F1-C54D-8983-15CFBFE3BC4A}"/>
                  </a:ext>
                </a:extLst>
              </p:cNvPr>
              <p:cNvSpPr txBox="1"/>
              <p:nvPr/>
            </p:nvSpPr>
            <p:spPr>
              <a:xfrm>
                <a:off x="7019931" y="657256"/>
                <a:ext cx="4371006"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Products Development </a:t>
                </a:r>
                <a:r>
                  <a:rPr lang="en-US" sz="1400" dirty="0">
                    <a:solidFill>
                      <a:schemeClr val="bg1">
                        <a:lumMod val="85000"/>
                      </a:schemeClr>
                    </a:solidFill>
                    <a:latin typeface="Europa-Light" panose="02000000000000000000" pitchFamily="2" charset="77"/>
                  </a:rPr>
                  <a:t>– Develop new products with customized packaging to meet market requirements.</a:t>
                </a:r>
              </a:p>
            </p:txBody>
          </p:sp>
          <p:cxnSp>
            <p:nvCxnSpPr>
              <p:cNvPr id="38" name="Straight Connector 37">
                <a:extLst>
                  <a:ext uri="{FF2B5EF4-FFF2-40B4-BE49-F238E27FC236}">
                    <a16:creationId xmlns:a16="http://schemas.microsoft.com/office/drawing/2014/main" id="{CE9F3E42-9D33-2F41-94A7-E0788C66A32C}"/>
                  </a:ext>
                </a:extLst>
              </p:cNvPr>
              <p:cNvCxnSpPr/>
              <p:nvPr/>
            </p:nvCxnSpPr>
            <p:spPr>
              <a:xfrm>
                <a:off x="4965291" y="1401274"/>
                <a:ext cx="6425646" cy="0"/>
              </a:xfrm>
              <a:prstGeom prst="line">
                <a:avLst/>
              </a:prstGeom>
            </p:spPr>
            <p:style>
              <a:lnRef idx="1">
                <a:schemeClr val="accent3"/>
              </a:lnRef>
              <a:fillRef idx="0">
                <a:schemeClr val="accent3"/>
              </a:fillRef>
              <a:effectRef idx="0">
                <a:schemeClr val="accent3"/>
              </a:effectRef>
              <a:fontRef idx="minor">
                <a:schemeClr val="tx1"/>
              </a:fontRef>
            </p:style>
          </p:cxnSp>
        </p:grpSp>
        <p:pic>
          <p:nvPicPr>
            <p:cNvPr id="36" name="Picture 35">
              <a:extLst>
                <a:ext uri="{FF2B5EF4-FFF2-40B4-BE49-F238E27FC236}">
                  <a16:creationId xmlns:a16="http://schemas.microsoft.com/office/drawing/2014/main" id="{B755EE99-1E01-A444-B30C-7D48A7CC4F20}"/>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5223449" y="3184828"/>
              <a:ext cx="634114" cy="634114"/>
            </a:xfrm>
            <a:prstGeom prst="rect">
              <a:avLst/>
            </a:prstGeom>
          </p:spPr>
        </p:pic>
      </p:grpSp>
      <p:grpSp>
        <p:nvGrpSpPr>
          <p:cNvPr id="39" name="Group 38">
            <a:extLst>
              <a:ext uri="{FF2B5EF4-FFF2-40B4-BE49-F238E27FC236}">
                <a16:creationId xmlns:a16="http://schemas.microsoft.com/office/drawing/2014/main" id="{0FF1D166-62E0-B347-BE48-330B7769AE7C}"/>
              </a:ext>
            </a:extLst>
          </p:cNvPr>
          <p:cNvGrpSpPr/>
          <p:nvPr/>
        </p:nvGrpSpPr>
        <p:grpSpPr>
          <a:xfrm>
            <a:off x="4964152" y="4188845"/>
            <a:ext cx="6604996" cy="821241"/>
            <a:chOff x="4965291" y="4148614"/>
            <a:chExt cx="6604996" cy="821241"/>
          </a:xfrm>
        </p:grpSpPr>
        <p:grpSp>
          <p:nvGrpSpPr>
            <p:cNvPr id="40" name="Group 39">
              <a:extLst>
                <a:ext uri="{FF2B5EF4-FFF2-40B4-BE49-F238E27FC236}">
                  <a16:creationId xmlns:a16="http://schemas.microsoft.com/office/drawing/2014/main" id="{0E7247CB-D4E9-BC44-97C2-EBDCE3BA53EC}"/>
                </a:ext>
              </a:extLst>
            </p:cNvPr>
            <p:cNvGrpSpPr/>
            <p:nvPr/>
          </p:nvGrpSpPr>
          <p:grpSpPr>
            <a:xfrm>
              <a:off x="4965291" y="4225837"/>
              <a:ext cx="6604996" cy="744018"/>
              <a:chOff x="4965291" y="657256"/>
              <a:chExt cx="6604996" cy="744018"/>
            </a:xfrm>
          </p:grpSpPr>
          <p:sp>
            <p:nvSpPr>
              <p:cNvPr id="42" name="TextBox 41">
                <a:extLst>
                  <a:ext uri="{FF2B5EF4-FFF2-40B4-BE49-F238E27FC236}">
                    <a16:creationId xmlns:a16="http://schemas.microsoft.com/office/drawing/2014/main" id="{EEB0F972-3858-7A43-BE6C-F0FF0845308B}"/>
                  </a:ext>
                </a:extLst>
              </p:cNvPr>
              <p:cNvSpPr txBox="1"/>
              <p:nvPr/>
            </p:nvSpPr>
            <p:spPr>
              <a:xfrm>
                <a:off x="7019931" y="657256"/>
                <a:ext cx="4550356" cy="738664"/>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Procurement  - </a:t>
                </a:r>
                <a:r>
                  <a:rPr lang="en-US" sz="1400" dirty="0">
                    <a:solidFill>
                      <a:schemeClr val="bg1">
                        <a:lumMod val="85000"/>
                      </a:schemeClr>
                    </a:solidFill>
                    <a:latin typeface="Europa-Light" panose="02000000000000000000" pitchFamily="2" charset="77"/>
                  </a:rPr>
                  <a:t>1988 ~1990 at </a:t>
                </a:r>
                <a:r>
                  <a:rPr lang="en-US" sz="1400" dirty="0" err="1">
                    <a:solidFill>
                      <a:schemeClr val="bg1">
                        <a:lumMod val="85000"/>
                      </a:schemeClr>
                    </a:solidFill>
                    <a:latin typeface="Europa-Light" panose="02000000000000000000" pitchFamily="2" charset="77"/>
                  </a:rPr>
                  <a:t>Vendex</a:t>
                </a:r>
                <a:r>
                  <a:rPr lang="en-US" sz="1400" dirty="0">
                    <a:solidFill>
                      <a:schemeClr val="bg1">
                        <a:lumMod val="85000"/>
                      </a:schemeClr>
                    </a:solidFill>
                    <a:latin typeface="Europa-Light" panose="02000000000000000000" pitchFamily="2" charset="77"/>
                  </a:rPr>
                  <a:t> International</a:t>
                </a:r>
              </a:p>
              <a:p>
                <a:r>
                  <a:rPr lang="en-US" sz="1400" dirty="0">
                    <a:solidFill>
                      <a:schemeClr val="bg1"/>
                    </a:solidFill>
                    <a:latin typeface="Europa-Bold" panose="02000000000000000000" pitchFamily="2" charset="77"/>
                  </a:rPr>
                  <a:t>Management  - </a:t>
                </a:r>
                <a:r>
                  <a:rPr lang="en-US" sz="1400" dirty="0">
                    <a:solidFill>
                      <a:schemeClr val="bg1">
                        <a:lumMod val="85000"/>
                      </a:schemeClr>
                    </a:solidFill>
                    <a:latin typeface="Europa-Light" panose="02000000000000000000" pitchFamily="2" charset="77"/>
                  </a:rPr>
                  <a:t>1990 – 1992 </a:t>
                </a:r>
                <a:r>
                  <a:rPr lang="en-US" sz="1400" dirty="0" err="1">
                    <a:solidFill>
                      <a:schemeClr val="bg1">
                        <a:lumMod val="85000"/>
                      </a:schemeClr>
                    </a:solidFill>
                    <a:latin typeface="Europa-Light" panose="02000000000000000000" pitchFamily="2" charset="77"/>
                  </a:rPr>
                  <a:t>Tainic</a:t>
                </a:r>
                <a:r>
                  <a:rPr lang="en-US" sz="1400" dirty="0">
                    <a:solidFill>
                      <a:schemeClr val="bg1">
                        <a:lumMod val="85000"/>
                      </a:schemeClr>
                    </a:solidFill>
                    <a:latin typeface="Europa-Light" panose="02000000000000000000" pitchFamily="2" charset="77"/>
                  </a:rPr>
                  <a:t> International</a:t>
                </a:r>
              </a:p>
              <a:p>
                <a:endParaRPr lang="en-US" sz="1400" dirty="0">
                  <a:solidFill>
                    <a:schemeClr val="bg1">
                      <a:lumMod val="85000"/>
                    </a:schemeClr>
                  </a:solidFill>
                  <a:latin typeface="Europa-Light" panose="02000000000000000000" pitchFamily="2" charset="77"/>
                </a:endParaRPr>
              </a:p>
            </p:txBody>
          </p:sp>
          <p:cxnSp>
            <p:nvCxnSpPr>
              <p:cNvPr id="43" name="Straight Connector 42">
                <a:extLst>
                  <a:ext uri="{FF2B5EF4-FFF2-40B4-BE49-F238E27FC236}">
                    <a16:creationId xmlns:a16="http://schemas.microsoft.com/office/drawing/2014/main" id="{30494F75-0619-1A42-A141-80D3E35D3203}"/>
                  </a:ext>
                </a:extLst>
              </p:cNvPr>
              <p:cNvCxnSpPr/>
              <p:nvPr/>
            </p:nvCxnSpPr>
            <p:spPr>
              <a:xfrm>
                <a:off x="4965291" y="1401274"/>
                <a:ext cx="6425646" cy="0"/>
              </a:xfrm>
              <a:prstGeom prst="line">
                <a:avLst/>
              </a:prstGeom>
            </p:spPr>
            <p:style>
              <a:lnRef idx="1">
                <a:schemeClr val="accent3"/>
              </a:lnRef>
              <a:fillRef idx="0">
                <a:schemeClr val="accent3"/>
              </a:fillRef>
              <a:effectRef idx="0">
                <a:schemeClr val="accent3"/>
              </a:effectRef>
              <a:fontRef idx="minor">
                <a:schemeClr val="tx1"/>
              </a:fontRef>
            </p:style>
          </p:cxnSp>
        </p:grpSp>
        <p:pic>
          <p:nvPicPr>
            <p:cNvPr id="41" name="Picture 40">
              <a:extLst>
                <a:ext uri="{FF2B5EF4-FFF2-40B4-BE49-F238E27FC236}">
                  <a16:creationId xmlns:a16="http://schemas.microsoft.com/office/drawing/2014/main" id="{C47D0F45-1023-2A4C-AF4D-A2E1C33730B7}"/>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5223449" y="4148614"/>
              <a:ext cx="634114" cy="634114"/>
            </a:xfrm>
            <a:prstGeom prst="rect">
              <a:avLst/>
            </a:prstGeom>
          </p:spPr>
        </p:pic>
      </p:grpSp>
      <p:grpSp>
        <p:nvGrpSpPr>
          <p:cNvPr id="44" name="Group 43">
            <a:extLst>
              <a:ext uri="{FF2B5EF4-FFF2-40B4-BE49-F238E27FC236}">
                <a16:creationId xmlns:a16="http://schemas.microsoft.com/office/drawing/2014/main" id="{D39C554B-26EE-9042-98AD-85752F039B4A}"/>
              </a:ext>
            </a:extLst>
          </p:cNvPr>
          <p:cNvGrpSpPr/>
          <p:nvPr/>
        </p:nvGrpSpPr>
        <p:grpSpPr>
          <a:xfrm>
            <a:off x="4964152" y="5087793"/>
            <a:ext cx="6425646" cy="779755"/>
            <a:chOff x="4965291" y="5113429"/>
            <a:chExt cx="6425646" cy="779755"/>
          </a:xfrm>
        </p:grpSpPr>
        <p:grpSp>
          <p:nvGrpSpPr>
            <p:cNvPr id="45" name="Group 44">
              <a:extLst>
                <a:ext uri="{FF2B5EF4-FFF2-40B4-BE49-F238E27FC236}">
                  <a16:creationId xmlns:a16="http://schemas.microsoft.com/office/drawing/2014/main" id="{9120592B-24A1-3B4E-A41F-B4E7D6206C98}"/>
                </a:ext>
              </a:extLst>
            </p:cNvPr>
            <p:cNvGrpSpPr/>
            <p:nvPr/>
          </p:nvGrpSpPr>
          <p:grpSpPr>
            <a:xfrm>
              <a:off x="4965291" y="5149166"/>
              <a:ext cx="6425646" cy="744018"/>
              <a:chOff x="4965291" y="657256"/>
              <a:chExt cx="6425646" cy="744018"/>
            </a:xfrm>
          </p:grpSpPr>
          <p:sp>
            <p:nvSpPr>
              <p:cNvPr id="47" name="TextBox 46">
                <a:extLst>
                  <a:ext uri="{FF2B5EF4-FFF2-40B4-BE49-F238E27FC236}">
                    <a16:creationId xmlns:a16="http://schemas.microsoft.com/office/drawing/2014/main" id="{F6FE5249-E2BC-824B-A91B-4FEF5F0BD848}"/>
                  </a:ext>
                </a:extLst>
              </p:cNvPr>
              <p:cNvSpPr txBox="1"/>
              <p:nvPr/>
            </p:nvSpPr>
            <p:spPr>
              <a:xfrm>
                <a:off x="7019931" y="657256"/>
                <a:ext cx="4371006"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Customer relation </a:t>
                </a:r>
                <a:r>
                  <a:rPr lang="en-US" sz="1400" dirty="0">
                    <a:solidFill>
                      <a:schemeClr val="bg1"/>
                    </a:solidFill>
                    <a:latin typeface="Europa-Light" panose="02000000000000000000" pitchFamily="2" charset="77"/>
                  </a:rPr>
                  <a:t>– </a:t>
                </a:r>
                <a:r>
                  <a:rPr lang="en-US" sz="1400" dirty="0">
                    <a:solidFill>
                      <a:schemeClr val="bg1">
                        <a:lumMod val="85000"/>
                      </a:schemeClr>
                    </a:solidFill>
                    <a:latin typeface="Europa-Light" panose="02000000000000000000" pitchFamily="2" charset="77"/>
                  </a:rPr>
                  <a:t>Always maintain good relationship with customer for mutual benefit.</a:t>
                </a:r>
              </a:p>
            </p:txBody>
          </p:sp>
          <p:cxnSp>
            <p:nvCxnSpPr>
              <p:cNvPr id="48" name="Straight Connector 47">
                <a:extLst>
                  <a:ext uri="{FF2B5EF4-FFF2-40B4-BE49-F238E27FC236}">
                    <a16:creationId xmlns:a16="http://schemas.microsoft.com/office/drawing/2014/main" id="{E9D92A91-CA4A-9C4A-8FFD-E3057FB2B74E}"/>
                  </a:ext>
                </a:extLst>
              </p:cNvPr>
              <p:cNvCxnSpPr/>
              <p:nvPr/>
            </p:nvCxnSpPr>
            <p:spPr>
              <a:xfrm>
                <a:off x="4965291" y="1401274"/>
                <a:ext cx="6425646" cy="0"/>
              </a:xfrm>
              <a:prstGeom prst="line">
                <a:avLst/>
              </a:prstGeom>
            </p:spPr>
            <p:style>
              <a:lnRef idx="1">
                <a:schemeClr val="accent3"/>
              </a:lnRef>
              <a:fillRef idx="0">
                <a:schemeClr val="accent3"/>
              </a:fillRef>
              <a:effectRef idx="0">
                <a:schemeClr val="accent3"/>
              </a:effectRef>
              <a:fontRef idx="minor">
                <a:schemeClr val="tx1"/>
              </a:fontRef>
            </p:style>
          </p:cxnSp>
        </p:grpSp>
        <p:pic>
          <p:nvPicPr>
            <p:cNvPr id="46" name="Picture 45">
              <a:extLst>
                <a:ext uri="{FF2B5EF4-FFF2-40B4-BE49-F238E27FC236}">
                  <a16:creationId xmlns:a16="http://schemas.microsoft.com/office/drawing/2014/main" id="{91CC3876-767F-0C4B-8B94-B856A7FE05D8}"/>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5223449" y="5113429"/>
              <a:ext cx="634114" cy="634114"/>
            </a:xfrm>
            <a:prstGeom prst="rect">
              <a:avLst/>
            </a:prstGeom>
          </p:spPr>
        </p:pic>
      </p:grpSp>
      <p:grpSp>
        <p:nvGrpSpPr>
          <p:cNvPr id="54" name="Group 53">
            <a:extLst>
              <a:ext uri="{FF2B5EF4-FFF2-40B4-BE49-F238E27FC236}">
                <a16:creationId xmlns:a16="http://schemas.microsoft.com/office/drawing/2014/main" id="{214632E8-BD47-E640-A572-96AC81601A35}"/>
              </a:ext>
            </a:extLst>
          </p:cNvPr>
          <p:cNvGrpSpPr/>
          <p:nvPr/>
        </p:nvGrpSpPr>
        <p:grpSpPr>
          <a:xfrm>
            <a:off x="3502464" y="232911"/>
            <a:ext cx="1473311" cy="1763434"/>
            <a:chOff x="3502464" y="232911"/>
            <a:chExt cx="1473311" cy="1763434"/>
          </a:xfrm>
        </p:grpSpPr>
        <p:sp>
          <p:nvSpPr>
            <p:cNvPr id="55" name="TextBox 54">
              <a:extLst>
                <a:ext uri="{FF2B5EF4-FFF2-40B4-BE49-F238E27FC236}">
                  <a16:creationId xmlns:a16="http://schemas.microsoft.com/office/drawing/2014/main" id="{846FCD53-F637-C84E-AA61-04FEFA6F0000}"/>
                </a:ext>
              </a:extLst>
            </p:cNvPr>
            <p:cNvSpPr txBox="1"/>
            <p:nvPr/>
          </p:nvSpPr>
          <p:spPr>
            <a:xfrm>
              <a:off x="3664448" y="257649"/>
              <a:ext cx="1311327" cy="923330"/>
            </a:xfrm>
            <a:prstGeom prst="rect">
              <a:avLst/>
            </a:prstGeom>
            <a:noFill/>
            <a:effectLst/>
          </p:spPr>
          <p:txBody>
            <a:bodyPr wrap="square" rtlCol="0">
              <a:spAutoFit/>
            </a:bodyPr>
            <a:lstStyle/>
            <a:p>
              <a:r>
                <a:rPr lang="en-US" sz="5400" b="1" dirty="0">
                  <a:solidFill>
                    <a:srgbClr val="41FFD2"/>
                  </a:solidFill>
                  <a:latin typeface="Europa-Bold" panose="02000000000000000000" pitchFamily="2" charset="77"/>
                </a:rPr>
                <a:t>20</a:t>
              </a:r>
            </a:p>
          </p:txBody>
        </p:sp>
        <p:sp>
          <p:nvSpPr>
            <p:cNvPr id="56" name="TextBox 55">
              <a:extLst>
                <a:ext uri="{FF2B5EF4-FFF2-40B4-BE49-F238E27FC236}">
                  <a16:creationId xmlns:a16="http://schemas.microsoft.com/office/drawing/2014/main" id="{888F37FB-4A34-2140-AD42-6E52056DD0DC}"/>
                </a:ext>
              </a:extLst>
            </p:cNvPr>
            <p:cNvSpPr txBox="1"/>
            <p:nvPr/>
          </p:nvSpPr>
          <p:spPr>
            <a:xfrm>
              <a:off x="3502464" y="1016400"/>
              <a:ext cx="1311327" cy="954107"/>
            </a:xfrm>
            <a:prstGeom prst="rect">
              <a:avLst/>
            </a:prstGeom>
            <a:noFill/>
            <a:effectLst/>
          </p:spPr>
          <p:txBody>
            <a:bodyPr wrap="square" rtlCol="0">
              <a:spAutoFit/>
            </a:bodyPr>
            <a:lstStyle/>
            <a:p>
              <a:pPr algn="ctr"/>
              <a:r>
                <a:rPr lang="en-US" sz="1400" dirty="0">
                  <a:solidFill>
                    <a:srgbClr val="41FFD2"/>
                  </a:solidFill>
                  <a:latin typeface="Europa-Light" panose="02000000000000000000" pitchFamily="2" charset="77"/>
                </a:rPr>
                <a:t>Years</a:t>
              </a:r>
            </a:p>
            <a:p>
              <a:pPr algn="ctr"/>
              <a:r>
                <a:rPr lang="en-US" sz="1400" dirty="0">
                  <a:solidFill>
                    <a:srgbClr val="41FFD2"/>
                  </a:solidFill>
                  <a:latin typeface="Europa-Light" panose="02000000000000000000" pitchFamily="2" charset="77"/>
                </a:rPr>
                <a:t>diversified </a:t>
              </a:r>
            </a:p>
            <a:p>
              <a:pPr algn="ctr"/>
              <a:r>
                <a:rPr lang="en-US" sz="1400" dirty="0">
                  <a:solidFill>
                    <a:srgbClr val="41FFD2"/>
                  </a:solidFill>
                  <a:latin typeface="Europa-Light" panose="02000000000000000000" pitchFamily="2" charset="77"/>
                </a:rPr>
                <a:t>working </a:t>
              </a:r>
            </a:p>
            <a:p>
              <a:pPr algn="ctr"/>
              <a:r>
                <a:rPr lang="en-US" sz="1400" dirty="0">
                  <a:solidFill>
                    <a:srgbClr val="41FFD2"/>
                  </a:solidFill>
                  <a:latin typeface="Europa-Light" panose="02000000000000000000" pitchFamily="2" charset="77"/>
                </a:rPr>
                <a:t>experience</a:t>
              </a:r>
            </a:p>
          </p:txBody>
        </p:sp>
        <p:sp>
          <p:nvSpPr>
            <p:cNvPr id="57" name="Rounded Rectangle 56">
              <a:extLst>
                <a:ext uri="{FF2B5EF4-FFF2-40B4-BE49-F238E27FC236}">
                  <a16:creationId xmlns:a16="http://schemas.microsoft.com/office/drawing/2014/main" id="{B395AC3B-858A-C446-A4DB-8B222D7EE26B}"/>
                </a:ext>
              </a:extLst>
            </p:cNvPr>
            <p:cNvSpPr/>
            <p:nvPr/>
          </p:nvSpPr>
          <p:spPr>
            <a:xfrm>
              <a:off x="3589119" y="232911"/>
              <a:ext cx="1081716" cy="1763434"/>
            </a:xfrm>
            <a:prstGeom prst="roundRect">
              <a:avLst>
                <a:gd name="adj" fmla="val 8894"/>
              </a:avLst>
            </a:prstGeom>
            <a:noFill/>
            <a:ln>
              <a:solidFill>
                <a:srgbClr val="41FF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grpSp>
        <p:nvGrpSpPr>
          <p:cNvPr id="58" name="Group 57">
            <a:extLst>
              <a:ext uri="{FF2B5EF4-FFF2-40B4-BE49-F238E27FC236}">
                <a16:creationId xmlns:a16="http://schemas.microsoft.com/office/drawing/2014/main" id="{4DF0B6AA-1AF2-7148-8906-C2ABF35F79BC}"/>
              </a:ext>
            </a:extLst>
          </p:cNvPr>
          <p:cNvGrpSpPr/>
          <p:nvPr/>
        </p:nvGrpSpPr>
        <p:grpSpPr>
          <a:xfrm>
            <a:off x="374676" y="2204263"/>
            <a:ext cx="3176126" cy="2780882"/>
            <a:chOff x="1142532" y="2507971"/>
            <a:chExt cx="3176126" cy="2780882"/>
          </a:xfrm>
        </p:grpSpPr>
        <p:sp>
          <p:nvSpPr>
            <p:cNvPr id="59" name="Oval 58">
              <a:extLst>
                <a:ext uri="{FF2B5EF4-FFF2-40B4-BE49-F238E27FC236}">
                  <a16:creationId xmlns:a16="http://schemas.microsoft.com/office/drawing/2014/main" id="{506CF17F-3E09-8242-A964-CF82128CA4CC}"/>
                </a:ext>
              </a:extLst>
            </p:cNvPr>
            <p:cNvSpPr/>
            <p:nvPr/>
          </p:nvSpPr>
          <p:spPr>
            <a:xfrm>
              <a:off x="1895277" y="2507971"/>
              <a:ext cx="1670636" cy="167063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0" name="TextBox 59">
              <a:extLst>
                <a:ext uri="{FF2B5EF4-FFF2-40B4-BE49-F238E27FC236}">
                  <a16:creationId xmlns:a16="http://schemas.microsoft.com/office/drawing/2014/main" id="{B1264E45-E5D2-7B41-A60E-B420965D302B}"/>
                </a:ext>
              </a:extLst>
            </p:cNvPr>
            <p:cNvSpPr txBox="1"/>
            <p:nvPr/>
          </p:nvSpPr>
          <p:spPr>
            <a:xfrm>
              <a:off x="1732821" y="4303968"/>
              <a:ext cx="2002984"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Brigitte Tong</a:t>
              </a:r>
            </a:p>
          </p:txBody>
        </p:sp>
        <p:sp>
          <p:nvSpPr>
            <p:cNvPr id="61" name="TextBox 60">
              <a:extLst>
                <a:ext uri="{FF2B5EF4-FFF2-40B4-BE49-F238E27FC236}">
                  <a16:creationId xmlns:a16="http://schemas.microsoft.com/office/drawing/2014/main" id="{E0149FDB-C90A-F24B-8F9F-97606A7572CA}"/>
                </a:ext>
              </a:extLst>
            </p:cNvPr>
            <p:cNvSpPr txBox="1"/>
            <p:nvPr/>
          </p:nvSpPr>
          <p:spPr>
            <a:xfrm>
              <a:off x="1142532" y="4765633"/>
              <a:ext cx="3176126"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Director of Top Group International BV </a:t>
              </a:r>
            </a:p>
            <a:p>
              <a:pPr algn="ctr"/>
              <a:r>
                <a:rPr lang="en-US" sz="1400" dirty="0">
                  <a:solidFill>
                    <a:schemeClr val="bg1">
                      <a:lumMod val="85000"/>
                    </a:schemeClr>
                  </a:solidFill>
                  <a:latin typeface="Europa-Light" panose="02000000000000000000" pitchFamily="2" charset="77"/>
                </a:rPr>
                <a:t>CFO of Sino Europa Project Team </a:t>
              </a:r>
            </a:p>
          </p:txBody>
        </p:sp>
      </p:grpSp>
      <p:sp>
        <p:nvSpPr>
          <p:cNvPr id="10" name="Rectangle 12">
            <a:extLst>
              <a:ext uri="{FF2B5EF4-FFF2-40B4-BE49-F238E27FC236}">
                <a16:creationId xmlns:a16="http://schemas.microsoft.com/office/drawing/2014/main" id="{F3BD1386-EC8F-4C11-AB6B-03155C24E34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pSp>
        <p:nvGrpSpPr>
          <p:cNvPr id="23" name="Group 22">
            <a:extLst>
              <a:ext uri="{FF2B5EF4-FFF2-40B4-BE49-F238E27FC236}">
                <a16:creationId xmlns:a16="http://schemas.microsoft.com/office/drawing/2014/main" id="{47EA4F66-A208-4A45-8262-4818ED55DFA3}"/>
              </a:ext>
            </a:extLst>
          </p:cNvPr>
          <p:cNvGrpSpPr/>
          <p:nvPr/>
        </p:nvGrpSpPr>
        <p:grpSpPr>
          <a:xfrm>
            <a:off x="5064433" y="5978018"/>
            <a:ext cx="6325365" cy="697887"/>
            <a:chOff x="5064433" y="5978018"/>
            <a:chExt cx="6325365" cy="697887"/>
          </a:xfrm>
        </p:grpSpPr>
        <p:sp>
          <p:nvSpPr>
            <p:cNvPr id="52" name="TextBox 51">
              <a:extLst>
                <a:ext uri="{FF2B5EF4-FFF2-40B4-BE49-F238E27FC236}">
                  <a16:creationId xmlns:a16="http://schemas.microsoft.com/office/drawing/2014/main" id="{180AB675-732C-734A-B5C3-5A23CE60475B}"/>
                </a:ext>
              </a:extLst>
            </p:cNvPr>
            <p:cNvSpPr txBox="1"/>
            <p:nvPr/>
          </p:nvSpPr>
          <p:spPr>
            <a:xfrm>
              <a:off x="7018792" y="6010578"/>
              <a:ext cx="4371006"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International Exhibitions </a:t>
              </a:r>
              <a:r>
                <a:rPr lang="en-US" sz="1400" dirty="0">
                  <a:solidFill>
                    <a:schemeClr val="bg1"/>
                  </a:solidFill>
                  <a:latin typeface="Europa-Light" panose="02000000000000000000" pitchFamily="2" charset="77"/>
                </a:rPr>
                <a:t>– </a:t>
              </a:r>
              <a:r>
                <a:rPr lang="en-US" sz="1400" dirty="0">
                  <a:solidFill>
                    <a:schemeClr val="bg1">
                      <a:lumMod val="85000"/>
                    </a:schemeClr>
                  </a:solidFill>
                  <a:latin typeface="Europa-Light" panose="02000000000000000000" pitchFamily="2" charset="77"/>
                </a:rPr>
                <a:t>Fully experienced in international exhibitions worldwide. </a:t>
              </a:r>
            </a:p>
          </p:txBody>
        </p:sp>
        <p:grpSp>
          <p:nvGrpSpPr>
            <p:cNvPr id="2" name="Group 1">
              <a:extLst>
                <a:ext uri="{FF2B5EF4-FFF2-40B4-BE49-F238E27FC236}">
                  <a16:creationId xmlns:a16="http://schemas.microsoft.com/office/drawing/2014/main" id="{25681823-32F4-3E4B-9A8F-3DE961157B9F}"/>
                </a:ext>
              </a:extLst>
            </p:cNvPr>
            <p:cNvGrpSpPr/>
            <p:nvPr/>
          </p:nvGrpSpPr>
          <p:grpSpPr>
            <a:xfrm>
              <a:off x="5064433" y="5978018"/>
              <a:ext cx="1361980" cy="697887"/>
              <a:chOff x="5064433" y="5978018"/>
              <a:chExt cx="1361980" cy="697887"/>
            </a:xfrm>
          </p:grpSpPr>
          <p:pic>
            <p:nvPicPr>
              <p:cNvPr id="92" name="Picture 91">
                <a:extLst>
                  <a:ext uri="{FF2B5EF4-FFF2-40B4-BE49-F238E27FC236}">
                    <a16:creationId xmlns:a16="http://schemas.microsoft.com/office/drawing/2014/main" id="{FFA47C86-0ED1-4668-BFD5-6D4C835AB1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66437" y="5978018"/>
                <a:ext cx="589279" cy="341556"/>
              </a:xfrm>
              <a:prstGeom prst="rect">
                <a:avLst/>
              </a:prstGeom>
            </p:spPr>
          </p:pic>
          <p:pic>
            <p:nvPicPr>
              <p:cNvPr id="2048" name="Picture 2047">
                <a:extLst>
                  <a:ext uri="{FF2B5EF4-FFF2-40B4-BE49-F238E27FC236}">
                    <a16:creationId xmlns:a16="http://schemas.microsoft.com/office/drawing/2014/main" id="{0E5CEF66-E2C3-4C40-82C1-9BD8558190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4433" y="6335410"/>
                <a:ext cx="1361980" cy="340495"/>
              </a:xfrm>
              <a:prstGeom prst="rect">
                <a:avLst/>
              </a:prstGeom>
            </p:spPr>
          </p:pic>
          <p:pic>
            <p:nvPicPr>
              <p:cNvPr id="2049" name="Picture 2048">
                <a:extLst>
                  <a:ext uri="{FF2B5EF4-FFF2-40B4-BE49-F238E27FC236}">
                    <a16:creationId xmlns:a16="http://schemas.microsoft.com/office/drawing/2014/main" id="{CCF98326-A0AA-4817-BF15-0EA1F78134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99283" y="5978018"/>
                <a:ext cx="727129" cy="341556"/>
              </a:xfrm>
              <a:prstGeom prst="rect">
                <a:avLst/>
              </a:prstGeom>
            </p:spPr>
          </p:pic>
        </p:grpSp>
      </p:grpSp>
      <p:grpSp>
        <p:nvGrpSpPr>
          <p:cNvPr id="62" name="Group 61">
            <a:extLst>
              <a:ext uri="{FF2B5EF4-FFF2-40B4-BE49-F238E27FC236}">
                <a16:creationId xmlns:a16="http://schemas.microsoft.com/office/drawing/2014/main" id="{6B987EED-FA65-4044-980A-6DC9F9F44455}"/>
              </a:ext>
            </a:extLst>
          </p:cNvPr>
          <p:cNvGrpSpPr/>
          <p:nvPr/>
        </p:nvGrpSpPr>
        <p:grpSpPr>
          <a:xfrm>
            <a:off x="99115" y="5240546"/>
            <a:ext cx="1644621" cy="1341893"/>
            <a:chOff x="1816225" y="3507277"/>
            <a:chExt cx="1644621" cy="1341893"/>
          </a:xfrm>
        </p:grpSpPr>
        <p:sp>
          <p:nvSpPr>
            <p:cNvPr id="63" name="Oval 62">
              <a:extLst>
                <a:ext uri="{FF2B5EF4-FFF2-40B4-BE49-F238E27FC236}">
                  <a16:creationId xmlns:a16="http://schemas.microsoft.com/office/drawing/2014/main" id="{E9E91DD3-B892-C444-8245-886FF913B517}"/>
                </a:ext>
              </a:extLst>
            </p:cNvPr>
            <p:cNvSpPr/>
            <p:nvPr/>
          </p:nvSpPr>
          <p:spPr>
            <a:xfrm>
              <a:off x="2337133" y="3507277"/>
              <a:ext cx="754350" cy="754350"/>
            </a:xfrm>
            <a:prstGeom prst="ellipse">
              <a:avLst/>
            </a:prstGeom>
            <a:blipFill dpi="0" rotWithShape="1">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Europa-Regular" panose="02000000000000000000" pitchFamily="2" charset="77"/>
              </a:endParaRPr>
            </a:p>
          </p:txBody>
        </p:sp>
        <p:sp>
          <p:nvSpPr>
            <p:cNvPr id="64" name="TextBox 63">
              <a:extLst>
                <a:ext uri="{FF2B5EF4-FFF2-40B4-BE49-F238E27FC236}">
                  <a16:creationId xmlns:a16="http://schemas.microsoft.com/office/drawing/2014/main" id="{220918C2-7D4B-9E49-879F-DE98D1B9BCC0}"/>
                </a:ext>
              </a:extLst>
            </p:cNvPr>
            <p:cNvSpPr txBox="1"/>
            <p:nvPr/>
          </p:nvSpPr>
          <p:spPr>
            <a:xfrm>
              <a:off x="1816225" y="4303968"/>
              <a:ext cx="1612942" cy="261610"/>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Dimitris </a:t>
              </a:r>
              <a:r>
                <a:rPr lang="en-US" sz="1100" dirty="0" err="1">
                  <a:ln w="0"/>
                  <a:solidFill>
                    <a:schemeClr val="tx1">
                      <a:lumMod val="50000"/>
                      <a:lumOff val="50000"/>
                    </a:schemeClr>
                  </a:solidFill>
                  <a:latin typeface="Europa-Light" panose="02000000000000000000" pitchFamily="2" charset="77"/>
                  <a:cs typeface="Arial" panose="020B0604020202020204" pitchFamily="34" charset="0"/>
                </a:rPr>
                <a:t>Vogiatzopoulos</a:t>
              </a:r>
              <a:endParaRPr lang="en-US" sz="1100" dirty="0">
                <a:ln w="0"/>
                <a:solidFill>
                  <a:schemeClr val="tx1">
                    <a:lumMod val="50000"/>
                    <a:lumOff val="50000"/>
                  </a:schemeClr>
                </a:solidFill>
                <a:latin typeface="Europa-Light" panose="02000000000000000000" pitchFamily="2" charset="77"/>
                <a:cs typeface="Arial" panose="020B0604020202020204" pitchFamily="34" charset="0"/>
              </a:endParaRPr>
            </a:p>
          </p:txBody>
        </p:sp>
        <p:sp>
          <p:nvSpPr>
            <p:cNvPr id="65" name="TextBox 64">
              <a:extLst>
                <a:ext uri="{FF2B5EF4-FFF2-40B4-BE49-F238E27FC236}">
                  <a16:creationId xmlns:a16="http://schemas.microsoft.com/office/drawing/2014/main" id="{8BE4C549-31B4-1D4A-BB63-B78858050316}"/>
                </a:ext>
              </a:extLst>
            </p:cNvPr>
            <p:cNvSpPr txBox="1"/>
            <p:nvPr/>
          </p:nvSpPr>
          <p:spPr>
            <a:xfrm>
              <a:off x="1875156" y="4510616"/>
              <a:ext cx="1585690" cy="338554"/>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Global Procurement Consultant </a:t>
              </a:r>
            </a:p>
            <a:p>
              <a:pPr algn="ctr"/>
              <a:r>
                <a:rPr lang="en-US" sz="800" dirty="0">
                  <a:solidFill>
                    <a:schemeClr val="tx1">
                      <a:lumMod val="50000"/>
                      <a:lumOff val="50000"/>
                    </a:schemeClr>
                  </a:solidFill>
                  <a:latin typeface="Europa-Light" panose="02000000000000000000" pitchFamily="2" charset="77"/>
                </a:rPr>
                <a:t>of Sino Europa Project Team</a:t>
              </a:r>
            </a:p>
          </p:txBody>
        </p:sp>
      </p:grpSp>
      <p:grpSp>
        <p:nvGrpSpPr>
          <p:cNvPr id="66" name="Group 65">
            <a:extLst>
              <a:ext uri="{FF2B5EF4-FFF2-40B4-BE49-F238E27FC236}">
                <a16:creationId xmlns:a16="http://schemas.microsoft.com/office/drawing/2014/main" id="{65002F35-F498-ED42-A1ED-74B04286E93A}"/>
              </a:ext>
            </a:extLst>
          </p:cNvPr>
          <p:cNvGrpSpPr/>
          <p:nvPr/>
        </p:nvGrpSpPr>
        <p:grpSpPr>
          <a:xfrm>
            <a:off x="1779679" y="5243594"/>
            <a:ext cx="2005677" cy="1417946"/>
            <a:chOff x="1674125" y="3596139"/>
            <a:chExt cx="2005677" cy="1417946"/>
          </a:xfrm>
        </p:grpSpPr>
        <p:sp>
          <p:nvSpPr>
            <p:cNvPr id="67" name="Oval 66">
              <a:extLst>
                <a:ext uri="{FF2B5EF4-FFF2-40B4-BE49-F238E27FC236}">
                  <a16:creationId xmlns:a16="http://schemas.microsoft.com/office/drawing/2014/main" id="{F0F03081-1349-1D4B-9DE4-6FA660970D9E}"/>
                </a:ext>
              </a:extLst>
            </p:cNvPr>
            <p:cNvSpPr/>
            <p:nvPr/>
          </p:nvSpPr>
          <p:spPr>
            <a:xfrm>
              <a:off x="2356134" y="3596139"/>
              <a:ext cx="707830" cy="707830"/>
            </a:xfrm>
            <a:prstGeom prst="ellipse">
              <a:avLst/>
            </a:prstGeom>
            <a:blipFill dpi="0" rotWithShape="1">
              <a:blip r:embed="rId11" cstate="screen">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69" name="TextBox 68">
              <a:extLst>
                <a:ext uri="{FF2B5EF4-FFF2-40B4-BE49-F238E27FC236}">
                  <a16:creationId xmlns:a16="http://schemas.microsoft.com/office/drawing/2014/main" id="{30F41FE0-7AB7-4E47-9CD9-CF4BB123D28C}"/>
                </a:ext>
              </a:extLst>
            </p:cNvPr>
            <p:cNvSpPr txBox="1"/>
            <p:nvPr/>
          </p:nvSpPr>
          <p:spPr>
            <a:xfrm>
              <a:off x="2373766" y="4368955"/>
              <a:ext cx="713657" cy="261610"/>
            </a:xfrm>
            <a:prstGeom prst="rect">
              <a:avLst/>
            </a:prstGeom>
            <a:noFill/>
            <a:effectLst/>
          </p:spPr>
          <p:txBody>
            <a:bodyPr wrap="none" rtlCol="0">
              <a:spAutoFit/>
            </a:bodyPr>
            <a:lstStyle/>
            <a:p>
              <a:pPr algn="ctr"/>
              <a:r>
                <a:rPr lang="en-US" sz="1100" dirty="0">
                  <a:ln w="0"/>
                  <a:solidFill>
                    <a:schemeClr val="tx1">
                      <a:lumMod val="50000"/>
                      <a:lumOff val="50000"/>
                    </a:schemeClr>
                  </a:solidFill>
                  <a:latin typeface="Europa-Light" panose="02000000000000000000" pitchFamily="2" charset="77"/>
                  <a:cs typeface="Arial" panose="020B0604020202020204" pitchFamily="34" charset="0"/>
                </a:rPr>
                <a:t>Jack Lin </a:t>
              </a:r>
            </a:p>
          </p:txBody>
        </p:sp>
        <p:sp>
          <p:nvSpPr>
            <p:cNvPr id="70" name="TextBox 69">
              <a:extLst>
                <a:ext uri="{FF2B5EF4-FFF2-40B4-BE49-F238E27FC236}">
                  <a16:creationId xmlns:a16="http://schemas.microsoft.com/office/drawing/2014/main" id="{DBCBC6C1-2E48-9F43-9796-F7BB1D45402D}"/>
                </a:ext>
              </a:extLst>
            </p:cNvPr>
            <p:cNvSpPr txBox="1"/>
            <p:nvPr/>
          </p:nvSpPr>
          <p:spPr>
            <a:xfrm>
              <a:off x="1674125" y="4552420"/>
              <a:ext cx="2005677" cy="461665"/>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Founder and MD</a:t>
              </a:r>
            </a:p>
            <a:p>
              <a:pPr algn="ctr"/>
              <a:r>
                <a:rPr lang="en-US" sz="800" dirty="0">
                  <a:solidFill>
                    <a:schemeClr val="tx1">
                      <a:lumMod val="50000"/>
                      <a:lumOff val="50000"/>
                    </a:schemeClr>
                  </a:solidFill>
                  <a:latin typeface="Europa-Light" panose="02000000000000000000" pitchFamily="2" charset="77"/>
                </a:rPr>
                <a:t> of Top Group International BV since 2001</a:t>
              </a:r>
            </a:p>
            <a:p>
              <a:pPr algn="ctr"/>
              <a:r>
                <a:rPr lang="en-US" sz="800" dirty="0">
                  <a:solidFill>
                    <a:schemeClr val="tx1">
                      <a:lumMod val="50000"/>
                      <a:lumOff val="50000"/>
                    </a:schemeClr>
                  </a:solidFill>
                  <a:latin typeface="Europa-Light" panose="02000000000000000000" pitchFamily="2" charset="77"/>
                </a:rPr>
                <a:t>CEO of Sino Europa Project Team</a:t>
              </a:r>
            </a:p>
          </p:txBody>
        </p:sp>
      </p:grpSp>
      <p:grpSp>
        <p:nvGrpSpPr>
          <p:cNvPr id="12" name="Group 11">
            <a:extLst>
              <a:ext uri="{FF2B5EF4-FFF2-40B4-BE49-F238E27FC236}">
                <a16:creationId xmlns:a16="http://schemas.microsoft.com/office/drawing/2014/main" id="{7DB61CE2-7AA6-7C4A-A491-69235A8893B5}"/>
              </a:ext>
            </a:extLst>
          </p:cNvPr>
          <p:cNvGrpSpPr/>
          <p:nvPr/>
        </p:nvGrpSpPr>
        <p:grpSpPr>
          <a:xfrm>
            <a:off x="4964152" y="196088"/>
            <a:ext cx="6674570" cy="1302550"/>
            <a:chOff x="4964152" y="196088"/>
            <a:chExt cx="6674570" cy="1302550"/>
          </a:xfrm>
        </p:grpSpPr>
        <p:sp>
          <p:nvSpPr>
            <p:cNvPr id="22" name="TextBox 21">
              <a:extLst>
                <a:ext uri="{FF2B5EF4-FFF2-40B4-BE49-F238E27FC236}">
                  <a16:creationId xmlns:a16="http://schemas.microsoft.com/office/drawing/2014/main" id="{5C6DE676-8344-0848-BDB6-50674A1E4484}"/>
                </a:ext>
              </a:extLst>
            </p:cNvPr>
            <p:cNvSpPr txBox="1"/>
            <p:nvPr/>
          </p:nvSpPr>
          <p:spPr>
            <a:xfrm>
              <a:off x="7008193" y="259162"/>
              <a:ext cx="4630529" cy="104644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International Marketing </a:t>
              </a:r>
              <a:r>
                <a:rPr lang="en-US" sz="1400" dirty="0">
                  <a:solidFill>
                    <a:schemeClr val="bg1"/>
                  </a:solidFill>
                  <a:latin typeface="Europa-Light" panose="02000000000000000000" pitchFamily="2" charset="77"/>
                </a:rPr>
                <a:t>– </a:t>
              </a:r>
            </a:p>
            <a:p>
              <a:r>
                <a:rPr lang="en-US" sz="1200" dirty="0">
                  <a:solidFill>
                    <a:schemeClr val="bg1"/>
                  </a:solidFill>
                  <a:latin typeface="Europa-Light" panose="02000000000000000000" pitchFamily="2" charset="77"/>
                </a:rPr>
                <a:t>Owner of </a:t>
              </a:r>
              <a:r>
                <a:rPr lang="en-US" sz="1200" dirty="0" err="1">
                  <a:solidFill>
                    <a:schemeClr val="bg1"/>
                  </a:solidFill>
                  <a:latin typeface="Europa-Light" panose="02000000000000000000" pitchFamily="2" charset="77"/>
                </a:rPr>
                <a:t>Sytari</a:t>
              </a:r>
              <a:r>
                <a:rPr lang="en-US" sz="1200" dirty="0">
                  <a:solidFill>
                    <a:schemeClr val="bg1"/>
                  </a:solidFill>
                  <a:latin typeface="Europa-Light" panose="02000000000000000000" pitchFamily="2" charset="77"/>
                </a:rPr>
                <a:t> from 1992 – 2002 specialist in POS monitor</a:t>
              </a:r>
            </a:p>
            <a:p>
              <a:r>
                <a:rPr lang="en-US" sz="1200" dirty="0">
                  <a:solidFill>
                    <a:schemeClr val="bg1"/>
                  </a:solidFill>
                  <a:latin typeface="Europa-Light" panose="02000000000000000000" pitchFamily="2" charset="77"/>
                </a:rPr>
                <a:t>Owner of </a:t>
              </a:r>
              <a:r>
                <a:rPr lang="en-US" sz="1200" dirty="0" err="1">
                  <a:solidFill>
                    <a:schemeClr val="bg1"/>
                  </a:solidFill>
                  <a:latin typeface="Europa-Light" panose="02000000000000000000" pitchFamily="2" charset="77"/>
                </a:rPr>
                <a:t>Azona</a:t>
              </a:r>
              <a:r>
                <a:rPr lang="en-US" sz="1200" dirty="0">
                  <a:solidFill>
                    <a:schemeClr val="bg1"/>
                  </a:solidFill>
                  <a:latin typeface="Europa-Light" panose="02000000000000000000" pitchFamily="2" charset="77"/>
                </a:rPr>
                <a:t> Brand worldwide since 1997 ~2012  in computer Accessories &amp; Bags</a:t>
              </a:r>
            </a:p>
            <a:p>
              <a:r>
                <a:rPr lang="en-US" sz="1200" dirty="0">
                  <a:solidFill>
                    <a:schemeClr val="bg1"/>
                  </a:solidFill>
                  <a:latin typeface="Europa-Light" panose="02000000000000000000" pitchFamily="2" charset="77"/>
                </a:rPr>
                <a:t>Shareholders of </a:t>
              </a:r>
              <a:r>
                <a:rPr lang="en-US" sz="1200" dirty="0" err="1">
                  <a:solidFill>
                    <a:schemeClr val="bg1"/>
                  </a:solidFill>
                  <a:latin typeface="Europa-Light" panose="02000000000000000000" pitchFamily="2" charset="77"/>
                </a:rPr>
                <a:t>Rockfire</a:t>
              </a:r>
              <a:r>
                <a:rPr lang="en-US" sz="1200" dirty="0">
                  <a:solidFill>
                    <a:schemeClr val="bg1"/>
                  </a:solidFill>
                  <a:latin typeface="Europa-Light" panose="02000000000000000000" pitchFamily="2" charset="77"/>
                </a:rPr>
                <a:t> European office from 1994-1997</a:t>
              </a:r>
              <a:endParaRPr lang="en-US" sz="1200" dirty="0">
                <a:solidFill>
                  <a:schemeClr val="bg1">
                    <a:lumMod val="85000"/>
                  </a:schemeClr>
                </a:solidFill>
                <a:latin typeface="Europa-Light" panose="02000000000000000000" pitchFamily="2" charset="77"/>
              </a:endParaRPr>
            </a:p>
          </p:txBody>
        </p:sp>
        <p:pic>
          <p:nvPicPr>
            <p:cNvPr id="21" name="Picture 20">
              <a:extLst>
                <a:ext uri="{FF2B5EF4-FFF2-40B4-BE49-F238E27FC236}">
                  <a16:creationId xmlns:a16="http://schemas.microsoft.com/office/drawing/2014/main" id="{CCDD819C-AF9F-EF47-B3E2-C7BCE8C8A6FD}"/>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a:off x="5222310" y="196088"/>
              <a:ext cx="634114" cy="634114"/>
            </a:xfrm>
            <a:prstGeom prst="rect">
              <a:avLst/>
            </a:prstGeom>
          </p:spPr>
        </p:pic>
        <p:grpSp>
          <p:nvGrpSpPr>
            <p:cNvPr id="93" name="Group 92">
              <a:extLst>
                <a:ext uri="{FF2B5EF4-FFF2-40B4-BE49-F238E27FC236}">
                  <a16:creationId xmlns:a16="http://schemas.microsoft.com/office/drawing/2014/main" id="{36FB3736-49BC-4E87-A929-B501C6A97ED7}"/>
                </a:ext>
              </a:extLst>
            </p:cNvPr>
            <p:cNvGrpSpPr/>
            <p:nvPr/>
          </p:nvGrpSpPr>
          <p:grpSpPr>
            <a:xfrm>
              <a:off x="5144366" y="1097219"/>
              <a:ext cx="974900" cy="223180"/>
              <a:chOff x="5394215" y="3921377"/>
              <a:chExt cx="1268436" cy="290378"/>
            </a:xfrm>
            <a:effectLst>
              <a:glow rad="38100">
                <a:schemeClr val="bg1">
                  <a:alpha val="82000"/>
                </a:schemeClr>
              </a:glow>
            </a:effectLst>
          </p:grpSpPr>
          <p:sp>
            <p:nvSpPr>
              <p:cNvPr id="94" name="AutoShape 23">
                <a:extLst>
                  <a:ext uri="{FF2B5EF4-FFF2-40B4-BE49-F238E27FC236}">
                    <a16:creationId xmlns:a16="http://schemas.microsoft.com/office/drawing/2014/main" id="{C0AD59A1-DF37-452C-A8DE-F3B2BFBE6B65}"/>
                  </a:ext>
                </a:extLst>
              </p:cNvPr>
              <p:cNvSpPr>
                <a:spLocks noChangeAspect="1" noChangeArrowheads="1" noTextEdit="1"/>
              </p:cNvSpPr>
              <p:nvPr/>
            </p:nvSpPr>
            <p:spPr bwMode="auto">
              <a:xfrm>
                <a:off x="5394215" y="3921377"/>
                <a:ext cx="1268436" cy="2903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5" name="Freeform 22">
                <a:extLst>
                  <a:ext uri="{FF2B5EF4-FFF2-40B4-BE49-F238E27FC236}">
                    <a16:creationId xmlns:a16="http://schemas.microsoft.com/office/drawing/2014/main" id="{CAE99914-36B9-405C-98E6-A165EC821729}"/>
                  </a:ext>
                </a:extLst>
              </p:cNvPr>
              <p:cNvSpPr>
                <a:spLocks noEditPoints="1"/>
              </p:cNvSpPr>
              <p:nvPr/>
            </p:nvSpPr>
            <p:spPr bwMode="auto">
              <a:xfrm>
                <a:off x="5894729" y="4021367"/>
                <a:ext cx="226467" cy="190388"/>
              </a:xfrm>
              <a:custGeom>
                <a:avLst/>
                <a:gdLst>
                  <a:gd name="T0" fmla="*/ 611 w 1228"/>
                  <a:gd name="T1" fmla="*/ 6 h 1032"/>
                  <a:gd name="T2" fmla="*/ 490 w 1228"/>
                  <a:gd name="T3" fmla="*/ 31 h 1032"/>
                  <a:gd name="T4" fmla="*/ 377 w 1228"/>
                  <a:gd name="T5" fmla="*/ 75 h 1032"/>
                  <a:gd name="T6" fmla="*/ 273 w 1228"/>
                  <a:gd name="T7" fmla="*/ 135 h 1032"/>
                  <a:gd name="T8" fmla="*/ 182 w 1228"/>
                  <a:gd name="T9" fmla="*/ 208 h 1032"/>
                  <a:gd name="T10" fmla="*/ 106 w 1228"/>
                  <a:gd name="T11" fmla="*/ 293 h 1032"/>
                  <a:gd name="T12" fmla="*/ 49 w 1228"/>
                  <a:gd name="T13" fmla="*/ 387 h 1032"/>
                  <a:gd name="T14" fmla="*/ 12 w 1228"/>
                  <a:gd name="T15" fmla="*/ 490 h 1032"/>
                  <a:gd name="T16" fmla="*/ 0 w 1228"/>
                  <a:gd name="T17" fmla="*/ 594 h 1032"/>
                  <a:gd name="T18" fmla="*/ 13 w 1228"/>
                  <a:gd name="T19" fmla="*/ 694 h 1032"/>
                  <a:gd name="T20" fmla="*/ 48 w 1228"/>
                  <a:gd name="T21" fmla="*/ 784 h 1032"/>
                  <a:gd name="T22" fmla="*/ 105 w 1228"/>
                  <a:gd name="T23" fmla="*/ 863 h 1032"/>
                  <a:gd name="T24" fmla="*/ 179 w 1228"/>
                  <a:gd name="T25" fmla="*/ 930 h 1032"/>
                  <a:gd name="T26" fmla="*/ 271 w 1228"/>
                  <a:gd name="T27" fmla="*/ 981 h 1032"/>
                  <a:gd name="T28" fmla="*/ 376 w 1228"/>
                  <a:gd name="T29" fmla="*/ 1017 h 1032"/>
                  <a:gd name="T30" fmla="*/ 493 w 1228"/>
                  <a:gd name="T31" fmla="*/ 1032 h 1032"/>
                  <a:gd name="T32" fmla="*/ 617 w 1228"/>
                  <a:gd name="T33" fmla="*/ 1027 h 1032"/>
                  <a:gd name="T34" fmla="*/ 738 w 1228"/>
                  <a:gd name="T35" fmla="*/ 1001 h 1032"/>
                  <a:gd name="T36" fmla="*/ 851 w 1228"/>
                  <a:gd name="T37" fmla="*/ 958 h 1032"/>
                  <a:gd name="T38" fmla="*/ 955 w 1228"/>
                  <a:gd name="T39" fmla="*/ 899 h 1032"/>
                  <a:gd name="T40" fmla="*/ 1047 w 1228"/>
                  <a:gd name="T41" fmla="*/ 825 h 1032"/>
                  <a:gd name="T42" fmla="*/ 1122 w 1228"/>
                  <a:gd name="T43" fmla="*/ 740 h 1032"/>
                  <a:gd name="T44" fmla="*/ 1180 w 1228"/>
                  <a:gd name="T45" fmla="*/ 645 h 1032"/>
                  <a:gd name="T46" fmla="*/ 1216 w 1228"/>
                  <a:gd name="T47" fmla="*/ 543 h 1032"/>
                  <a:gd name="T48" fmla="*/ 1228 w 1228"/>
                  <a:gd name="T49" fmla="*/ 438 h 1032"/>
                  <a:gd name="T50" fmla="*/ 1215 w 1228"/>
                  <a:gd name="T51" fmla="*/ 339 h 1032"/>
                  <a:gd name="T52" fmla="*/ 1180 w 1228"/>
                  <a:gd name="T53" fmla="*/ 249 h 1032"/>
                  <a:gd name="T54" fmla="*/ 1123 w 1228"/>
                  <a:gd name="T55" fmla="*/ 170 h 1032"/>
                  <a:gd name="T56" fmla="*/ 1049 w 1228"/>
                  <a:gd name="T57" fmla="*/ 103 h 1032"/>
                  <a:gd name="T58" fmla="*/ 958 w 1228"/>
                  <a:gd name="T59" fmla="*/ 51 h 1032"/>
                  <a:gd name="T60" fmla="*/ 853 w 1228"/>
                  <a:gd name="T61" fmla="*/ 17 h 1032"/>
                  <a:gd name="T62" fmla="*/ 736 w 1228"/>
                  <a:gd name="T63" fmla="*/ 0 h 1032"/>
                  <a:gd name="T64" fmla="*/ 614 w 1228"/>
                  <a:gd name="T65" fmla="*/ 308 h 1032"/>
                  <a:gd name="T66" fmla="*/ 548 w 1228"/>
                  <a:gd name="T67" fmla="*/ 323 h 1032"/>
                  <a:gd name="T68" fmla="*/ 471 w 1228"/>
                  <a:gd name="T69" fmla="*/ 370 h 1032"/>
                  <a:gd name="T70" fmla="*/ 413 w 1228"/>
                  <a:gd name="T71" fmla="*/ 437 h 1032"/>
                  <a:gd name="T72" fmla="*/ 387 w 1228"/>
                  <a:gd name="T73" fmla="*/ 498 h 1032"/>
                  <a:gd name="T74" fmla="*/ 380 w 1228"/>
                  <a:gd name="T75" fmla="*/ 541 h 1032"/>
                  <a:gd name="T76" fmla="*/ 382 w 1228"/>
                  <a:gd name="T77" fmla="*/ 583 h 1032"/>
                  <a:gd name="T78" fmla="*/ 393 w 1228"/>
                  <a:gd name="T79" fmla="*/ 621 h 1032"/>
                  <a:gd name="T80" fmla="*/ 412 w 1228"/>
                  <a:gd name="T81" fmla="*/ 655 h 1032"/>
                  <a:gd name="T82" fmla="*/ 438 w 1228"/>
                  <a:gd name="T83" fmla="*/ 684 h 1032"/>
                  <a:gd name="T84" fmla="*/ 470 w 1228"/>
                  <a:gd name="T85" fmla="*/ 707 h 1032"/>
                  <a:gd name="T86" fmla="*/ 507 w 1228"/>
                  <a:gd name="T87" fmla="*/ 724 h 1032"/>
                  <a:gd name="T88" fmla="*/ 549 w 1228"/>
                  <a:gd name="T89" fmla="*/ 732 h 1032"/>
                  <a:gd name="T90" fmla="*/ 594 w 1228"/>
                  <a:gd name="T91" fmla="*/ 732 h 1032"/>
                  <a:gd name="T92" fmla="*/ 660 w 1228"/>
                  <a:gd name="T93" fmla="*/ 716 h 1032"/>
                  <a:gd name="T94" fmla="*/ 738 w 1228"/>
                  <a:gd name="T95" fmla="*/ 671 h 1032"/>
                  <a:gd name="T96" fmla="*/ 795 w 1228"/>
                  <a:gd name="T97" fmla="*/ 603 h 1032"/>
                  <a:gd name="T98" fmla="*/ 821 w 1228"/>
                  <a:gd name="T99" fmla="*/ 541 h 1032"/>
                  <a:gd name="T100" fmla="*/ 828 w 1228"/>
                  <a:gd name="T101" fmla="*/ 498 h 1032"/>
                  <a:gd name="T102" fmla="*/ 825 w 1228"/>
                  <a:gd name="T103" fmla="*/ 457 h 1032"/>
                  <a:gd name="T104" fmla="*/ 815 w 1228"/>
                  <a:gd name="T105" fmla="*/ 418 h 1032"/>
                  <a:gd name="T106" fmla="*/ 796 w 1228"/>
                  <a:gd name="T107" fmla="*/ 384 h 1032"/>
                  <a:gd name="T108" fmla="*/ 771 w 1228"/>
                  <a:gd name="T109" fmla="*/ 355 h 1032"/>
                  <a:gd name="T110" fmla="*/ 739 w 1228"/>
                  <a:gd name="T111" fmla="*/ 332 h 1032"/>
                  <a:gd name="T112" fmla="*/ 702 w 1228"/>
                  <a:gd name="T113" fmla="*/ 316 h 1032"/>
                  <a:gd name="T114" fmla="*/ 659 w 1228"/>
                  <a:gd name="T115" fmla="*/ 30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1032">
                    <a:moveTo>
                      <a:pt x="704" y="0"/>
                    </a:moveTo>
                    <a:lnTo>
                      <a:pt x="673" y="0"/>
                    </a:lnTo>
                    <a:lnTo>
                      <a:pt x="642" y="2"/>
                    </a:lnTo>
                    <a:lnTo>
                      <a:pt x="611" y="6"/>
                    </a:lnTo>
                    <a:lnTo>
                      <a:pt x="580" y="11"/>
                    </a:lnTo>
                    <a:lnTo>
                      <a:pt x="550" y="17"/>
                    </a:lnTo>
                    <a:lnTo>
                      <a:pt x="520" y="23"/>
                    </a:lnTo>
                    <a:lnTo>
                      <a:pt x="490" y="31"/>
                    </a:lnTo>
                    <a:lnTo>
                      <a:pt x="461" y="41"/>
                    </a:lnTo>
                    <a:lnTo>
                      <a:pt x="432" y="51"/>
                    </a:lnTo>
                    <a:lnTo>
                      <a:pt x="405" y="62"/>
                    </a:lnTo>
                    <a:lnTo>
                      <a:pt x="377" y="75"/>
                    </a:lnTo>
                    <a:lnTo>
                      <a:pt x="350" y="88"/>
                    </a:lnTo>
                    <a:lnTo>
                      <a:pt x="323" y="103"/>
                    </a:lnTo>
                    <a:lnTo>
                      <a:pt x="297" y="118"/>
                    </a:lnTo>
                    <a:lnTo>
                      <a:pt x="273" y="135"/>
                    </a:lnTo>
                    <a:lnTo>
                      <a:pt x="249" y="151"/>
                    </a:lnTo>
                    <a:lnTo>
                      <a:pt x="225" y="170"/>
                    </a:lnTo>
                    <a:lnTo>
                      <a:pt x="203" y="189"/>
                    </a:lnTo>
                    <a:lnTo>
                      <a:pt x="182" y="208"/>
                    </a:lnTo>
                    <a:lnTo>
                      <a:pt x="161" y="228"/>
                    </a:lnTo>
                    <a:lnTo>
                      <a:pt x="142" y="249"/>
                    </a:lnTo>
                    <a:lnTo>
                      <a:pt x="123" y="270"/>
                    </a:lnTo>
                    <a:lnTo>
                      <a:pt x="106" y="293"/>
                    </a:lnTo>
                    <a:lnTo>
                      <a:pt x="90" y="316"/>
                    </a:lnTo>
                    <a:lnTo>
                      <a:pt x="75" y="339"/>
                    </a:lnTo>
                    <a:lnTo>
                      <a:pt x="61" y="363"/>
                    </a:lnTo>
                    <a:lnTo>
                      <a:pt x="49" y="387"/>
                    </a:lnTo>
                    <a:lnTo>
                      <a:pt x="38" y="412"/>
                    </a:lnTo>
                    <a:lnTo>
                      <a:pt x="27" y="438"/>
                    </a:lnTo>
                    <a:lnTo>
                      <a:pt x="19" y="464"/>
                    </a:lnTo>
                    <a:lnTo>
                      <a:pt x="12" y="490"/>
                    </a:lnTo>
                    <a:lnTo>
                      <a:pt x="7" y="517"/>
                    </a:lnTo>
                    <a:lnTo>
                      <a:pt x="2" y="543"/>
                    </a:lnTo>
                    <a:lnTo>
                      <a:pt x="0" y="568"/>
                    </a:lnTo>
                    <a:lnTo>
                      <a:pt x="0" y="594"/>
                    </a:lnTo>
                    <a:lnTo>
                      <a:pt x="1" y="620"/>
                    </a:lnTo>
                    <a:lnTo>
                      <a:pt x="4" y="645"/>
                    </a:lnTo>
                    <a:lnTo>
                      <a:pt x="8" y="670"/>
                    </a:lnTo>
                    <a:lnTo>
                      <a:pt x="13" y="694"/>
                    </a:lnTo>
                    <a:lnTo>
                      <a:pt x="20" y="716"/>
                    </a:lnTo>
                    <a:lnTo>
                      <a:pt x="28" y="740"/>
                    </a:lnTo>
                    <a:lnTo>
                      <a:pt x="38" y="762"/>
                    </a:lnTo>
                    <a:lnTo>
                      <a:pt x="48" y="784"/>
                    </a:lnTo>
                    <a:lnTo>
                      <a:pt x="60" y="804"/>
                    </a:lnTo>
                    <a:lnTo>
                      <a:pt x="74" y="825"/>
                    </a:lnTo>
                    <a:lnTo>
                      <a:pt x="88" y="845"/>
                    </a:lnTo>
                    <a:lnTo>
                      <a:pt x="105" y="863"/>
                    </a:lnTo>
                    <a:lnTo>
                      <a:pt x="121" y="881"/>
                    </a:lnTo>
                    <a:lnTo>
                      <a:pt x="140" y="899"/>
                    </a:lnTo>
                    <a:lnTo>
                      <a:pt x="159" y="914"/>
                    </a:lnTo>
                    <a:lnTo>
                      <a:pt x="179" y="930"/>
                    </a:lnTo>
                    <a:lnTo>
                      <a:pt x="200" y="944"/>
                    </a:lnTo>
                    <a:lnTo>
                      <a:pt x="223" y="958"/>
                    </a:lnTo>
                    <a:lnTo>
                      <a:pt x="246" y="970"/>
                    </a:lnTo>
                    <a:lnTo>
                      <a:pt x="271" y="981"/>
                    </a:lnTo>
                    <a:lnTo>
                      <a:pt x="295" y="992"/>
                    </a:lnTo>
                    <a:lnTo>
                      <a:pt x="321" y="1001"/>
                    </a:lnTo>
                    <a:lnTo>
                      <a:pt x="348" y="1009"/>
                    </a:lnTo>
                    <a:lnTo>
                      <a:pt x="376" y="1017"/>
                    </a:lnTo>
                    <a:lnTo>
                      <a:pt x="404" y="1022"/>
                    </a:lnTo>
                    <a:lnTo>
                      <a:pt x="432" y="1027"/>
                    </a:lnTo>
                    <a:lnTo>
                      <a:pt x="462" y="1030"/>
                    </a:lnTo>
                    <a:lnTo>
                      <a:pt x="493" y="1032"/>
                    </a:lnTo>
                    <a:lnTo>
                      <a:pt x="524" y="1032"/>
                    </a:lnTo>
                    <a:lnTo>
                      <a:pt x="555" y="1032"/>
                    </a:lnTo>
                    <a:lnTo>
                      <a:pt x="586" y="1030"/>
                    </a:lnTo>
                    <a:lnTo>
                      <a:pt x="617" y="1027"/>
                    </a:lnTo>
                    <a:lnTo>
                      <a:pt x="648" y="1022"/>
                    </a:lnTo>
                    <a:lnTo>
                      <a:pt x="678" y="1017"/>
                    </a:lnTo>
                    <a:lnTo>
                      <a:pt x="709" y="1009"/>
                    </a:lnTo>
                    <a:lnTo>
                      <a:pt x="738" y="1001"/>
                    </a:lnTo>
                    <a:lnTo>
                      <a:pt x="768" y="992"/>
                    </a:lnTo>
                    <a:lnTo>
                      <a:pt x="795" y="981"/>
                    </a:lnTo>
                    <a:lnTo>
                      <a:pt x="824" y="970"/>
                    </a:lnTo>
                    <a:lnTo>
                      <a:pt x="851" y="958"/>
                    </a:lnTo>
                    <a:lnTo>
                      <a:pt x="879" y="944"/>
                    </a:lnTo>
                    <a:lnTo>
                      <a:pt x="905" y="930"/>
                    </a:lnTo>
                    <a:lnTo>
                      <a:pt x="930" y="914"/>
                    </a:lnTo>
                    <a:lnTo>
                      <a:pt x="955" y="899"/>
                    </a:lnTo>
                    <a:lnTo>
                      <a:pt x="980" y="881"/>
                    </a:lnTo>
                    <a:lnTo>
                      <a:pt x="1003" y="863"/>
                    </a:lnTo>
                    <a:lnTo>
                      <a:pt x="1025" y="845"/>
                    </a:lnTo>
                    <a:lnTo>
                      <a:pt x="1047" y="825"/>
                    </a:lnTo>
                    <a:lnTo>
                      <a:pt x="1068" y="804"/>
                    </a:lnTo>
                    <a:lnTo>
                      <a:pt x="1086" y="784"/>
                    </a:lnTo>
                    <a:lnTo>
                      <a:pt x="1105" y="762"/>
                    </a:lnTo>
                    <a:lnTo>
                      <a:pt x="1122" y="740"/>
                    </a:lnTo>
                    <a:lnTo>
                      <a:pt x="1139" y="716"/>
                    </a:lnTo>
                    <a:lnTo>
                      <a:pt x="1153" y="694"/>
                    </a:lnTo>
                    <a:lnTo>
                      <a:pt x="1168" y="670"/>
                    </a:lnTo>
                    <a:lnTo>
                      <a:pt x="1180" y="645"/>
                    </a:lnTo>
                    <a:lnTo>
                      <a:pt x="1191" y="620"/>
                    </a:lnTo>
                    <a:lnTo>
                      <a:pt x="1201" y="594"/>
                    </a:lnTo>
                    <a:lnTo>
                      <a:pt x="1209" y="568"/>
                    </a:lnTo>
                    <a:lnTo>
                      <a:pt x="1216" y="543"/>
                    </a:lnTo>
                    <a:lnTo>
                      <a:pt x="1221" y="517"/>
                    </a:lnTo>
                    <a:lnTo>
                      <a:pt x="1225" y="490"/>
                    </a:lnTo>
                    <a:lnTo>
                      <a:pt x="1227" y="464"/>
                    </a:lnTo>
                    <a:lnTo>
                      <a:pt x="1228" y="438"/>
                    </a:lnTo>
                    <a:lnTo>
                      <a:pt x="1227" y="412"/>
                    </a:lnTo>
                    <a:lnTo>
                      <a:pt x="1224" y="387"/>
                    </a:lnTo>
                    <a:lnTo>
                      <a:pt x="1220" y="363"/>
                    </a:lnTo>
                    <a:lnTo>
                      <a:pt x="1215" y="339"/>
                    </a:lnTo>
                    <a:lnTo>
                      <a:pt x="1209" y="316"/>
                    </a:lnTo>
                    <a:lnTo>
                      <a:pt x="1201" y="293"/>
                    </a:lnTo>
                    <a:lnTo>
                      <a:pt x="1190" y="270"/>
                    </a:lnTo>
                    <a:lnTo>
                      <a:pt x="1180" y="249"/>
                    </a:lnTo>
                    <a:lnTo>
                      <a:pt x="1168" y="228"/>
                    </a:lnTo>
                    <a:lnTo>
                      <a:pt x="1154" y="208"/>
                    </a:lnTo>
                    <a:lnTo>
                      <a:pt x="1140" y="189"/>
                    </a:lnTo>
                    <a:lnTo>
                      <a:pt x="1123" y="170"/>
                    </a:lnTo>
                    <a:lnTo>
                      <a:pt x="1107" y="151"/>
                    </a:lnTo>
                    <a:lnTo>
                      <a:pt x="1088" y="135"/>
                    </a:lnTo>
                    <a:lnTo>
                      <a:pt x="1070" y="118"/>
                    </a:lnTo>
                    <a:lnTo>
                      <a:pt x="1049" y="103"/>
                    </a:lnTo>
                    <a:lnTo>
                      <a:pt x="1027" y="88"/>
                    </a:lnTo>
                    <a:lnTo>
                      <a:pt x="1006" y="75"/>
                    </a:lnTo>
                    <a:lnTo>
                      <a:pt x="982" y="62"/>
                    </a:lnTo>
                    <a:lnTo>
                      <a:pt x="958" y="51"/>
                    </a:lnTo>
                    <a:lnTo>
                      <a:pt x="933" y="41"/>
                    </a:lnTo>
                    <a:lnTo>
                      <a:pt x="907" y="31"/>
                    </a:lnTo>
                    <a:lnTo>
                      <a:pt x="880" y="23"/>
                    </a:lnTo>
                    <a:lnTo>
                      <a:pt x="853" y="17"/>
                    </a:lnTo>
                    <a:lnTo>
                      <a:pt x="824" y="11"/>
                    </a:lnTo>
                    <a:lnTo>
                      <a:pt x="795" y="6"/>
                    </a:lnTo>
                    <a:lnTo>
                      <a:pt x="765" y="2"/>
                    </a:lnTo>
                    <a:lnTo>
                      <a:pt x="736" y="0"/>
                    </a:lnTo>
                    <a:lnTo>
                      <a:pt x="704" y="0"/>
                    </a:lnTo>
                    <a:close/>
                    <a:moveTo>
                      <a:pt x="637" y="307"/>
                    </a:moveTo>
                    <a:lnTo>
                      <a:pt x="625" y="307"/>
                    </a:lnTo>
                    <a:lnTo>
                      <a:pt x="614" y="308"/>
                    </a:lnTo>
                    <a:lnTo>
                      <a:pt x="603" y="310"/>
                    </a:lnTo>
                    <a:lnTo>
                      <a:pt x="591" y="311"/>
                    </a:lnTo>
                    <a:lnTo>
                      <a:pt x="570" y="316"/>
                    </a:lnTo>
                    <a:lnTo>
                      <a:pt x="548" y="323"/>
                    </a:lnTo>
                    <a:lnTo>
                      <a:pt x="527" y="332"/>
                    </a:lnTo>
                    <a:lnTo>
                      <a:pt x="508" y="343"/>
                    </a:lnTo>
                    <a:lnTo>
                      <a:pt x="488" y="355"/>
                    </a:lnTo>
                    <a:lnTo>
                      <a:pt x="471" y="370"/>
                    </a:lnTo>
                    <a:lnTo>
                      <a:pt x="454" y="384"/>
                    </a:lnTo>
                    <a:lnTo>
                      <a:pt x="439" y="401"/>
                    </a:lnTo>
                    <a:lnTo>
                      <a:pt x="424" y="418"/>
                    </a:lnTo>
                    <a:lnTo>
                      <a:pt x="413" y="437"/>
                    </a:lnTo>
                    <a:lnTo>
                      <a:pt x="402" y="457"/>
                    </a:lnTo>
                    <a:lnTo>
                      <a:pt x="393" y="477"/>
                    </a:lnTo>
                    <a:lnTo>
                      <a:pt x="390" y="488"/>
                    </a:lnTo>
                    <a:lnTo>
                      <a:pt x="387" y="498"/>
                    </a:lnTo>
                    <a:lnTo>
                      <a:pt x="384" y="509"/>
                    </a:lnTo>
                    <a:lnTo>
                      <a:pt x="382" y="520"/>
                    </a:lnTo>
                    <a:lnTo>
                      <a:pt x="381" y="531"/>
                    </a:lnTo>
                    <a:lnTo>
                      <a:pt x="380" y="541"/>
                    </a:lnTo>
                    <a:lnTo>
                      <a:pt x="380" y="552"/>
                    </a:lnTo>
                    <a:lnTo>
                      <a:pt x="380" y="563"/>
                    </a:lnTo>
                    <a:lnTo>
                      <a:pt x="381" y="574"/>
                    </a:lnTo>
                    <a:lnTo>
                      <a:pt x="382" y="583"/>
                    </a:lnTo>
                    <a:lnTo>
                      <a:pt x="384" y="593"/>
                    </a:lnTo>
                    <a:lnTo>
                      <a:pt x="387" y="603"/>
                    </a:lnTo>
                    <a:lnTo>
                      <a:pt x="390" y="612"/>
                    </a:lnTo>
                    <a:lnTo>
                      <a:pt x="393" y="621"/>
                    </a:lnTo>
                    <a:lnTo>
                      <a:pt x="397" y="631"/>
                    </a:lnTo>
                    <a:lnTo>
                      <a:pt x="402" y="639"/>
                    </a:lnTo>
                    <a:lnTo>
                      <a:pt x="407" y="647"/>
                    </a:lnTo>
                    <a:lnTo>
                      <a:pt x="412" y="655"/>
                    </a:lnTo>
                    <a:lnTo>
                      <a:pt x="418" y="664"/>
                    </a:lnTo>
                    <a:lnTo>
                      <a:pt x="424" y="671"/>
                    </a:lnTo>
                    <a:lnTo>
                      <a:pt x="430" y="678"/>
                    </a:lnTo>
                    <a:lnTo>
                      <a:pt x="438" y="684"/>
                    </a:lnTo>
                    <a:lnTo>
                      <a:pt x="445" y="691"/>
                    </a:lnTo>
                    <a:lnTo>
                      <a:pt x="453" y="697"/>
                    </a:lnTo>
                    <a:lnTo>
                      <a:pt x="461" y="702"/>
                    </a:lnTo>
                    <a:lnTo>
                      <a:pt x="470" y="707"/>
                    </a:lnTo>
                    <a:lnTo>
                      <a:pt x="479" y="712"/>
                    </a:lnTo>
                    <a:lnTo>
                      <a:pt x="487" y="716"/>
                    </a:lnTo>
                    <a:lnTo>
                      <a:pt x="497" y="721"/>
                    </a:lnTo>
                    <a:lnTo>
                      <a:pt x="507" y="724"/>
                    </a:lnTo>
                    <a:lnTo>
                      <a:pt x="517" y="727"/>
                    </a:lnTo>
                    <a:lnTo>
                      <a:pt x="527" y="729"/>
                    </a:lnTo>
                    <a:lnTo>
                      <a:pt x="538" y="731"/>
                    </a:lnTo>
                    <a:lnTo>
                      <a:pt x="549" y="732"/>
                    </a:lnTo>
                    <a:lnTo>
                      <a:pt x="560" y="733"/>
                    </a:lnTo>
                    <a:lnTo>
                      <a:pt x="572" y="733"/>
                    </a:lnTo>
                    <a:lnTo>
                      <a:pt x="583" y="733"/>
                    </a:lnTo>
                    <a:lnTo>
                      <a:pt x="594" y="732"/>
                    </a:lnTo>
                    <a:lnTo>
                      <a:pt x="606" y="731"/>
                    </a:lnTo>
                    <a:lnTo>
                      <a:pt x="616" y="729"/>
                    </a:lnTo>
                    <a:lnTo>
                      <a:pt x="639" y="724"/>
                    </a:lnTo>
                    <a:lnTo>
                      <a:pt x="660" y="716"/>
                    </a:lnTo>
                    <a:lnTo>
                      <a:pt x="681" y="707"/>
                    </a:lnTo>
                    <a:lnTo>
                      <a:pt x="701" y="697"/>
                    </a:lnTo>
                    <a:lnTo>
                      <a:pt x="720" y="684"/>
                    </a:lnTo>
                    <a:lnTo>
                      <a:pt x="738" y="671"/>
                    </a:lnTo>
                    <a:lnTo>
                      <a:pt x="754" y="655"/>
                    </a:lnTo>
                    <a:lnTo>
                      <a:pt x="770" y="639"/>
                    </a:lnTo>
                    <a:lnTo>
                      <a:pt x="783" y="621"/>
                    </a:lnTo>
                    <a:lnTo>
                      <a:pt x="795" y="603"/>
                    </a:lnTo>
                    <a:lnTo>
                      <a:pt x="806" y="583"/>
                    </a:lnTo>
                    <a:lnTo>
                      <a:pt x="815" y="563"/>
                    </a:lnTo>
                    <a:lnTo>
                      <a:pt x="818" y="552"/>
                    </a:lnTo>
                    <a:lnTo>
                      <a:pt x="821" y="541"/>
                    </a:lnTo>
                    <a:lnTo>
                      <a:pt x="824" y="531"/>
                    </a:lnTo>
                    <a:lnTo>
                      <a:pt x="826" y="520"/>
                    </a:lnTo>
                    <a:lnTo>
                      <a:pt x="827" y="509"/>
                    </a:lnTo>
                    <a:lnTo>
                      <a:pt x="828" y="498"/>
                    </a:lnTo>
                    <a:lnTo>
                      <a:pt x="828" y="488"/>
                    </a:lnTo>
                    <a:lnTo>
                      <a:pt x="828" y="477"/>
                    </a:lnTo>
                    <a:lnTo>
                      <a:pt x="827" y="467"/>
                    </a:lnTo>
                    <a:lnTo>
                      <a:pt x="825" y="457"/>
                    </a:lnTo>
                    <a:lnTo>
                      <a:pt x="823" y="446"/>
                    </a:lnTo>
                    <a:lnTo>
                      <a:pt x="821" y="437"/>
                    </a:lnTo>
                    <a:lnTo>
                      <a:pt x="818" y="428"/>
                    </a:lnTo>
                    <a:lnTo>
                      <a:pt x="815" y="418"/>
                    </a:lnTo>
                    <a:lnTo>
                      <a:pt x="811" y="409"/>
                    </a:lnTo>
                    <a:lnTo>
                      <a:pt x="807" y="401"/>
                    </a:lnTo>
                    <a:lnTo>
                      <a:pt x="802" y="392"/>
                    </a:lnTo>
                    <a:lnTo>
                      <a:pt x="796" y="384"/>
                    </a:lnTo>
                    <a:lnTo>
                      <a:pt x="790" y="377"/>
                    </a:lnTo>
                    <a:lnTo>
                      <a:pt x="784" y="370"/>
                    </a:lnTo>
                    <a:lnTo>
                      <a:pt x="778" y="362"/>
                    </a:lnTo>
                    <a:lnTo>
                      <a:pt x="771" y="355"/>
                    </a:lnTo>
                    <a:lnTo>
                      <a:pt x="763" y="349"/>
                    </a:lnTo>
                    <a:lnTo>
                      <a:pt x="755" y="343"/>
                    </a:lnTo>
                    <a:lnTo>
                      <a:pt x="747" y="338"/>
                    </a:lnTo>
                    <a:lnTo>
                      <a:pt x="739" y="332"/>
                    </a:lnTo>
                    <a:lnTo>
                      <a:pt x="729" y="328"/>
                    </a:lnTo>
                    <a:lnTo>
                      <a:pt x="720" y="323"/>
                    </a:lnTo>
                    <a:lnTo>
                      <a:pt x="711" y="320"/>
                    </a:lnTo>
                    <a:lnTo>
                      <a:pt x="702" y="316"/>
                    </a:lnTo>
                    <a:lnTo>
                      <a:pt x="691" y="314"/>
                    </a:lnTo>
                    <a:lnTo>
                      <a:pt x="681" y="311"/>
                    </a:lnTo>
                    <a:lnTo>
                      <a:pt x="671" y="310"/>
                    </a:lnTo>
                    <a:lnTo>
                      <a:pt x="659" y="308"/>
                    </a:lnTo>
                    <a:lnTo>
                      <a:pt x="648" y="307"/>
                    </a:lnTo>
                    <a:lnTo>
                      <a:pt x="637" y="307"/>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6" name="Freeform 21">
                <a:extLst>
                  <a:ext uri="{FF2B5EF4-FFF2-40B4-BE49-F238E27FC236}">
                    <a16:creationId xmlns:a16="http://schemas.microsoft.com/office/drawing/2014/main" id="{B12C3553-3461-45D9-A970-85C9D575B391}"/>
                  </a:ext>
                </a:extLst>
              </p:cNvPr>
              <p:cNvSpPr>
                <a:spLocks noEditPoints="1"/>
              </p:cNvSpPr>
              <p:nvPr/>
            </p:nvSpPr>
            <p:spPr bwMode="auto">
              <a:xfrm>
                <a:off x="6363892" y="4021367"/>
                <a:ext cx="229418" cy="188174"/>
              </a:xfrm>
              <a:custGeom>
                <a:avLst/>
                <a:gdLst>
                  <a:gd name="T0" fmla="*/ 592 w 1245"/>
                  <a:gd name="T1" fmla="*/ 299 h 1020"/>
                  <a:gd name="T2" fmla="*/ 517 w 1245"/>
                  <a:gd name="T3" fmla="*/ 322 h 1020"/>
                  <a:gd name="T4" fmla="*/ 443 w 1245"/>
                  <a:gd name="T5" fmla="*/ 375 h 1020"/>
                  <a:gd name="T6" fmla="*/ 391 w 1245"/>
                  <a:gd name="T7" fmla="*/ 446 h 1020"/>
                  <a:gd name="T8" fmla="*/ 373 w 1245"/>
                  <a:gd name="T9" fmla="*/ 499 h 1020"/>
                  <a:gd name="T10" fmla="*/ 369 w 1245"/>
                  <a:gd name="T11" fmla="*/ 543 h 1020"/>
                  <a:gd name="T12" fmla="*/ 373 w 1245"/>
                  <a:gd name="T13" fmla="*/ 583 h 1020"/>
                  <a:gd name="T14" fmla="*/ 387 w 1245"/>
                  <a:gd name="T15" fmla="*/ 620 h 1020"/>
                  <a:gd name="T16" fmla="*/ 407 w 1245"/>
                  <a:gd name="T17" fmla="*/ 653 h 1020"/>
                  <a:gd name="T18" fmla="*/ 434 w 1245"/>
                  <a:gd name="T19" fmla="*/ 680 h 1020"/>
                  <a:gd name="T20" fmla="*/ 467 w 1245"/>
                  <a:gd name="T21" fmla="*/ 702 h 1020"/>
                  <a:gd name="T22" fmla="*/ 506 w 1245"/>
                  <a:gd name="T23" fmla="*/ 716 h 1020"/>
                  <a:gd name="T24" fmla="*/ 549 w 1245"/>
                  <a:gd name="T25" fmla="*/ 723 h 1020"/>
                  <a:gd name="T26" fmla="*/ 594 w 1245"/>
                  <a:gd name="T27" fmla="*/ 721 h 1020"/>
                  <a:gd name="T28" fmla="*/ 670 w 1245"/>
                  <a:gd name="T29" fmla="*/ 698 h 1020"/>
                  <a:gd name="T30" fmla="*/ 743 w 1245"/>
                  <a:gd name="T31" fmla="*/ 645 h 1020"/>
                  <a:gd name="T32" fmla="*/ 795 w 1245"/>
                  <a:gd name="T33" fmla="*/ 574 h 1020"/>
                  <a:gd name="T34" fmla="*/ 814 w 1245"/>
                  <a:gd name="T35" fmla="*/ 521 h 1020"/>
                  <a:gd name="T36" fmla="*/ 818 w 1245"/>
                  <a:gd name="T37" fmla="*/ 477 h 1020"/>
                  <a:gd name="T38" fmla="*/ 813 w 1245"/>
                  <a:gd name="T39" fmla="*/ 437 h 1020"/>
                  <a:gd name="T40" fmla="*/ 800 w 1245"/>
                  <a:gd name="T41" fmla="*/ 400 h 1020"/>
                  <a:gd name="T42" fmla="*/ 780 w 1245"/>
                  <a:gd name="T43" fmla="*/ 367 h 1020"/>
                  <a:gd name="T44" fmla="*/ 752 w 1245"/>
                  <a:gd name="T45" fmla="*/ 339 h 1020"/>
                  <a:gd name="T46" fmla="*/ 719 w 1245"/>
                  <a:gd name="T47" fmla="*/ 318 h 1020"/>
                  <a:gd name="T48" fmla="*/ 681 w 1245"/>
                  <a:gd name="T49" fmla="*/ 303 h 1020"/>
                  <a:gd name="T50" fmla="*/ 637 w 1245"/>
                  <a:gd name="T51" fmla="*/ 297 h 1020"/>
                  <a:gd name="T52" fmla="*/ 1090 w 1245"/>
                  <a:gd name="T53" fmla="*/ 982 h 1020"/>
                  <a:gd name="T54" fmla="*/ 721 w 1245"/>
                  <a:gd name="T55" fmla="*/ 920 h 1020"/>
                  <a:gd name="T56" fmla="*/ 641 w 1245"/>
                  <a:gd name="T57" fmla="*/ 968 h 1020"/>
                  <a:gd name="T58" fmla="*/ 555 w 1245"/>
                  <a:gd name="T59" fmla="*/ 1000 h 1020"/>
                  <a:gd name="T60" fmla="*/ 465 w 1245"/>
                  <a:gd name="T61" fmla="*/ 1018 h 1020"/>
                  <a:gd name="T62" fmla="*/ 370 w 1245"/>
                  <a:gd name="T63" fmla="*/ 1017 h 1020"/>
                  <a:gd name="T64" fmla="*/ 278 w 1245"/>
                  <a:gd name="T65" fmla="*/ 997 h 1020"/>
                  <a:gd name="T66" fmla="*/ 196 w 1245"/>
                  <a:gd name="T67" fmla="*/ 958 h 1020"/>
                  <a:gd name="T68" fmla="*/ 127 w 1245"/>
                  <a:gd name="T69" fmla="*/ 903 h 1020"/>
                  <a:gd name="T70" fmla="*/ 70 w 1245"/>
                  <a:gd name="T71" fmla="*/ 833 h 1020"/>
                  <a:gd name="T72" fmla="*/ 29 w 1245"/>
                  <a:gd name="T73" fmla="*/ 753 h 1020"/>
                  <a:gd name="T74" fmla="*/ 5 w 1245"/>
                  <a:gd name="T75" fmla="*/ 662 h 1020"/>
                  <a:gd name="T76" fmla="*/ 0 w 1245"/>
                  <a:gd name="T77" fmla="*/ 562 h 1020"/>
                  <a:gd name="T78" fmla="*/ 14 w 1245"/>
                  <a:gd name="T79" fmla="*/ 458 h 1020"/>
                  <a:gd name="T80" fmla="*/ 49 w 1245"/>
                  <a:gd name="T81" fmla="*/ 358 h 1020"/>
                  <a:gd name="T82" fmla="*/ 98 w 1245"/>
                  <a:gd name="T83" fmla="*/ 267 h 1020"/>
                  <a:gd name="T84" fmla="*/ 162 w 1245"/>
                  <a:gd name="T85" fmla="*/ 185 h 1020"/>
                  <a:gd name="T86" fmla="*/ 238 w 1245"/>
                  <a:gd name="T87" fmla="*/ 117 h 1020"/>
                  <a:gd name="T88" fmla="*/ 323 w 1245"/>
                  <a:gd name="T89" fmla="*/ 61 h 1020"/>
                  <a:gd name="T90" fmla="*/ 416 w 1245"/>
                  <a:gd name="T91" fmla="*/ 23 h 1020"/>
                  <a:gd name="T92" fmla="*/ 514 w 1245"/>
                  <a:gd name="T93" fmla="*/ 2 h 1020"/>
                  <a:gd name="T94" fmla="*/ 611 w 1245"/>
                  <a:gd name="T95" fmla="*/ 2 h 1020"/>
                  <a:gd name="T96" fmla="*/ 701 w 1245"/>
                  <a:gd name="T97" fmla="*/ 22 h 1020"/>
                  <a:gd name="T98" fmla="*/ 782 w 1245"/>
                  <a:gd name="T99" fmla="*/ 58 h 1020"/>
                  <a:gd name="T100" fmla="*/ 851 w 1245"/>
                  <a:gd name="T101" fmla="*/ 111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1020">
                    <a:moveTo>
                      <a:pt x="626" y="296"/>
                    </a:moveTo>
                    <a:lnTo>
                      <a:pt x="615" y="297"/>
                    </a:lnTo>
                    <a:lnTo>
                      <a:pt x="603" y="298"/>
                    </a:lnTo>
                    <a:lnTo>
                      <a:pt x="592" y="299"/>
                    </a:lnTo>
                    <a:lnTo>
                      <a:pt x="581" y="301"/>
                    </a:lnTo>
                    <a:lnTo>
                      <a:pt x="559" y="307"/>
                    </a:lnTo>
                    <a:lnTo>
                      <a:pt x="537" y="314"/>
                    </a:lnTo>
                    <a:lnTo>
                      <a:pt x="517" y="322"/>
                    </a:lnTo>
                    <a:lnTo>
                      <a:pt x="497" y="333"/>
                    </a:lnTo>
                    <a:lnTo>
                      <a:pt x="477" y="346"/>
                    </a:lnTo>
                    <a:lnTo>
                      <a:pt x="460" y="359"/>
                    </a:lnTo>
                    <a:lnTo>
                      <a:pt x="443" y="375"/>
                    </a:lnTo>
                    <a:lnTo>
                      <a:pt x="428" y="390"/>
                    </a:lnTo>
                    <a:lnTo>
                      <a:pt x="414" y="408"/>
                    </a:lnTo>
                    <a:lnTo>
                      <a:pt x="402" y="427"/>
                    </a:lnTo>
                    <a:lnTo>
                      <a:pt x="391" y="446"/>
                    </a:lnTo>
                    <a:lnTo>
                      <a:pt x="383" y="467"/>
                    </a:lnTo>
                    <a:lnTo>
                      <a:pt x="379" y="477"/>
                    </a:lnTo>
                    <a:lnTo>
                      <a:pt x="376" y="488"/>
                    </a:lnTo>
                    <a:lnTo>
                      <a:pt x="373" y="499"/>
                    </a:lnTo>
                    <a:lnTo>
                      <a:pt x="371" y="509"/>
                    </a:lnTo>
                    <a:lnTo>
                      <a:pt x="370" y="521"/>
                    </a:lnTo>
                    <a:lnTo>
                      <a:pt x="369" y="531"/>
                    </a:lnTo>
                    <a:lnTo>
                      <a:pt x="369" y="543"/>
                    </a:lnTo>
                    <a:lnTo>
                      <a:pt x="369" y="553"/>
                    </a:lnTo>
                    <a:lnTo>
                      <a:pt x="370" y="563"/>
                    </a:lnTo>
                    <a:lnTo>
                      <a:pt x="371" y="574"/>
                    </a:lnTo>
                    <a:lnTo>
                      <a:pt x="373" y="583"/>
                    </a:lnTo>
                    <a:lnTo>
                      <a:pt x="376" y="592"/>
                    </a:lnTo>
                    <a:lnTo>
                      <a:pt x="379" y="603"/>
                    </a:lnTo>
                    <a:lnTo>
                      <a:pt x="383" y="611"/>
                    </a:lnTo>
                    <a:lnTo>
                      <a:pt x="387" y="620"/>
                    </a:lnTo>
                    <a:lnTo>
                      <a:pt x="391" y="628"/>
                    </a:lnTo>
                    <a:lnTo>
                      <a:pt x="396" y="638"/>
                    </a:lnTo>
                    <a:lnTo>
                      <a:pt x="401" y="645"/>
                    </a:lnTo>
                    <a:lnTo>
                      <a:pt x="407" y="653"/>
                    </a:lnTo>
                    <a:lnTo>
                      <a:pt x="414" y="661"/>
                    </a:lnTo>
                    <a:lnTo>
                      <a:pt x="420" y="668"/>
                    </a:lnTo>
                    <a:lnTo>
                      <a:pt x="427" y="674"/>
                    </a:lnTo>
                    <a:lnTo>
                      <a:pt x="434" y="680"/>
                    </a:lnTo>
                    <a:lnTo>
                      <a:pt x="442" y="686"/>
                    </a:lnTo>
                    <a:lnTo>
                      <a:pt x="451" y="693"/>
                    </a:lnTo>
                    <a:lnTo>
                      <a:pt x="459" y="698"/>
                    </a:lnTo>
                    <a:lnTo>
                      <a:pt x="467" y="702"/>
                    </a:lnTo>
                    <a:lnTo>
                      <a:pt x="476" y="706"/>
                    </a:lnTo>
                    <a:lnTo>
                      <a:pt x="487" y="710"/>
                    </a:lnTo>
                    <a:lnTo>
                      <a:pt x="496" y="713"/>
                    </a:lnTo>
                    <a:lnTo>
                      <a:pt x="506" y="716"/>
                    </a:lnTo>
                    <a:lnTo>
                      <a:pt x="517" y="718"/>
                    </a:lnTo>
                    <a:lnTo>
                      <a:pt x="527" y="721"/>
                    </a:lnTo>
                    <a:lnTo>
                      <a:pt x="538" y="722"/>
                    </a:lnTo>
                    <a:lnTo>
                      <a:pt x="549" y="723"/>
                    </a:lnTo>
                    <a:lnTo>
                      <a:pt x="560" y="723"/>
                    </a:lnTo>
                    <a:lnTo>
                      <a:pt x="572" y="723"/>
                    </a:lnTo>
                    <a:lnTo>
                      <a:pt x="584" y="722"/>
                    </a:lnTo>
                    <a:lnTo>
                      <a:pt x="594" y="721"/>
                    </a:lnTo>
                    <a:lnTo>
                      <a:pt x="605" y="718"/>
                    </a:lnTo>
                    <a:lnTo>
                      <a:pt x="628" y="713"/>
                    </a:lnTo>
                    <a:lnTo>
                      <a:pt x="650" y="706"/>
                    </a:lnTo>
                    <a:lnTo>
                      <a:pt x="670" y="698"/>
                    </a:lnTo>
                    <a:lnTo>
                      <a:pt x="690" y="686"/>
                    </a:lnTo>
                    <a:lnTo>
                      <a:pt x="708" y="674"/>
                    </a:lnTo>
                    <a:lnTo>
                      <a:pt x="727" y="661"/>
                    </a:lnTo>
                    <a:lnTo>
                      <a:pt x="743" y="645"/>
                    </a:lnTo>
                    <a:lnTo>
                      <a:pt x="759" y="628"/>
                    </a:lnTo>
                    <a:lnTo>
                      <a:pt x="772" y="611"/>
                    </a:lnTo>
                    <a:lnTo>
                      <a:pt x="785" y="592"/>
                    </a:lnTo>
                    <a:lnTo>
                      <a:pt x="795" y="574"/>
                    </a:lnTo>
                    <a:lnTo>
                      <a:pt x="804" y="553"/>
                    </a:lnTo>
                    <a:lnTo>
                      <a:pt x="807" y="543"/>
                    </a:lnTo>
                    <a:lnTo>
                      <a:pt x="810" y="531"/>
                    </a:lnTo>
                    <a:lnTo>
                      <a:pt x="814" y="521"/>
                    </a:lnTo>
                    <a:lnTo>
                      <a:pt x="815" y="509"/>
                    </a:lnTo>
                    <a:lnTo>
                      <a:pt x="817" y="499"/>
                    </a:lnTo>
                    <a:lnTo>
                      <a:pt x="818" y="488"/>
                    </a:lnTo>
                    <a:lnTo>
                      <a:pt x="818" y="477"/>
                    </a:lnTo>
                    <a:lnTo>
                      <a:pt x="817" y="467"/>
                    </a:lnTo>
                    <a:lnTo>
                      <a:pt x="817" y="457"/>
                    </a:lnTo>
                    <a:lnTo>
                      <a:pt x="815" y="446"/>
                    </a:lnTo>
                    <a:lnTo>
                      <a:pt x="813" y="437"/>
                    </a:lnTo>
                    <a:lnTo>
                      <a:pt x="810" y="427"/>
                    </a:lnTo>
                    <a:lnTo>
                      <a:pt x="807" y="417"/>
                    </a:lnTo>
                    <a:lnTo>
                      <a:pt x="804" y="408"/>
                    </a:lnTo>
                    <a:lnTo>
                      <a:pt x="800" y="400"/>
                    </a:lnTo>
                    <a:lnTo>
                      <a:pt x="795" y="390"/>
                    </a:lnTo>
                    <a:lnTo>
                      <a:pt x="791" y="382"/>
                    </a:lnTo>
                    <a:lnTo>
                      <a:pt x="785" y="375"/>
                    </a:lnTo>
                    <a:lnTo>
                      <a:pt x="780" y="367"/>
                    </a:lnTo>
                    <a:lnTo>
                      <a:pt x="773" y="359"/>
                    </a:lnTo>
                    <a:lnTo>
                      <a:pt x="766" y="352"/>
                    </a:lnTo>
                    <a:lnTo>
                      <a:pt x="760" y="346"/>
                    </a:lnTo>
                    <a:lnTo>
                      <a:pt x="752" y="339"/>
                    </a:lnTo>
                    <a:lnTo>
                      <a:pt x="744" y="333"/>
                    </a:lnTo>
                    <a:lnTo>
                      <a:pt x="736" y="327"/>
                    </a:lnTo>
                    <a:lnTo>
                      <a:pt x="728" y="322"/>
                    </a:lnTo>
                    <a:lnTo>
                      <a:pt x="719" y="318"/>
                    </a:lnTo>
                    <a:lnTo>
                      <a:pt x="709" y="314"/>
                    </a:lnTo>
                    <a:lnTo>
                      <a:pt x="700" y="310"/>
                    </a:lnTo>
                    <a:lnTo>
                      <a:pt x="691" y="307"/>
                    </a:lnTo>
                    <a:lnTo>
                      <a:pt x="681" y="303"/>
                    </a:lnTo>
                    <a:lnTo>
                      <a:pt x="670" y="301"/>
                    </a:lnTo>
                    <a:lnTo>
                      <a:pt x="660" y="299"/>
                    </a:lnTo>
                    <a:lnTo>
                      <a:pt x="649" y="298"/>
                    </a:lnTo>
                    <a:lnTo>
                      <a:pt x="637" y="297"/>
                    </a:lnTo>
                    <a:lnTo>
                      <a:pt x="626" y="296"/>
                    </a:lnTo>
                    <a:close/>
                    <a:moveTo>
                      <a:pt x="898" y="32"/>
                    </a:moveTo>
                    <a:lnTo>
                      <a:pt x="1245" y="32"/>
                    </a:lnTo>
                    <a:lnTo>
                      <a:pt x="1090" y="982"/>
                    </a:lnTo>
                    <a:lnTo>
                      <a:pt x="743" y="982"/>
                    </a:lnTo>
                    <a:lnTo>
                      <a:pt x="759" y="892"/>
                    </a:lnTo>
                    <a:lnTo>
                      <a:pt x="740" y="907"/>
                    </a:lnTo>
                    <a:lnTo>
                      <a:pt x="721" y="920"/>
                    </a:lnTo>
                    <a:lnTo>
                      <a:pt x="701" y="934"/>
                    </a:lnTo>
                    <a:lnTo>
                      <a:pt x="682" y="946"/>
                    </a:lnTo>
                    <a:lnTo>
                      <a:pt x="662" y="957"/>
                    </a:lnTo>
                    <a:lnTo>
                      <a:pt x="641" y="968"/>
                    </a:lnTo>
                    <a:lnTo>
                      <a:pt x="620" y="977"/>
                    </a:lnTo>
                    <a:lnTo>
                      <a:pt x="598" y="986"/>
                    </a:lnTo>
                    <a:lnTo>
                      <a:pt x="577" y="994"/>
                    </a:lnTo>
                    <a:lnTo>
                      <a:pt x="555" y="1000"/>
                    </a:lnTo>
                    <a:lnTo>
                      <a:pt x="533" y="1006"/>
                    </a:lnTo>
                    <a:lnTo>
                      <a:pt x="510" y="1011"/>
                    </a:lnTo>
                    <a:lnTo>
                      <a:pt x="488" y="1014"/>
                    </a:lnTo>
                    <a:lnTo>
                      <a:pt x="465" y="1018"/>
                    </a:lnTo>
                    <a:lnTo>
                      <a:pt x="442" y="1019"/>
                    </a:lnTo>
                    <a:lnTo>
                      <a:pt x="420" y="1020"/>
                    </a:lnTo>
                    <a:lnTo>
                      <a:pt x="395" y="1019"/>
                    </a:lnTo>
                    <a:lnTo>
                      <a:pt x="370" y="1017"/>
                    </a:lnTo>
                    <a:lnTo>
                      <a:pt x="347" y="1013"/>
                    </a:lnTo>
                    <a:lnTo>
                      <a:pt x="323" y="1009"/>
                    </a:lnTo>
                    <a:lnTo>
                      <a:pt x="300" y="1003"/>
                    </a:lnTo>
                    <a:lnTo>
                      <a:pt x="278" y="997"/>
                    </a:lnTo>
                    <a:lnTo>
                      <a:pt x="257" y="989"/>
                    </a:lnTo>
                    <a:lnTo>
                      <a:pt x="236" y="979"/>
                    </a:lnTo>
                    <a:lnTo>
                      <a:pt x="216" y="969"/>
                    </a:lnTo>
                    <a:lnTo>
                      <a:pt x="196" y="958"/>
                    </a:lnTo>
                    <a:lnTo>
                      <a:pt x="177" y="946"/>
                    </a:lnTo>
                    <a:lnTo>
                      <a:pt x="160" y="933"/>
                    </a:lnTo>
                    <a:lnTo>
                      <a:pt x="143" y="918"/>
                    </a:lnTo>
                    <a:lnTo>
                      <a:pt x="127" y="903"/>
                    </a:lnTo>
                    <a:lnTo>
                      <a:pt x="111" y="887"/>
                    </a:lnTo>
                    <a:lnTo>
                      <a:pt x="97" y="870"/>
                    </a:lnTo>
                    <a:lnTo>
                      <a:pt x="84" y="852"/>
                    </a:lnTo>
                    <a:lnTo>
                      <a:pt x="70" y="833"/>
                    </a:lnTo>
                    <a:lnTo>
                      <a:pt x="59" y="815"/>
                    </a:lnTo>
                    <a:lnTo>
                      <a:pt x="47" y="795"/>
                    </a:lnTo>
                    <a:lnTo>
                      <a:pt x="38" y="774"/>
                    </a:lnTo>
                    <a:lnTo>
                      <a:pt x="29" y="753"/>
                    </a:lnTo>
                    <a:lnTo>
                      <a:pt x="22" y="731"/>
                    </a:lnTo>
                    <a:lnTo>
                      <a:pt x="16" y="708"/>
                    </a:lnTo>
                    <a:lnTo>
                      <a:pt x="9" y="685"/>
                    </a:lnTo>
                    <a:lnTo>
                      <a:pt x="5" y="662"/>
                    </a:lnTo>
                    <a:lnTo>
                      <a:pt x="2" y="637"/>
                    </a:lnTo>
                    <a:lnTo>
                      <a:pt x="0" y="612"/>
                    </a:lnTo>
                    <a:lnTo>
                      <a:pt x="0" y="587"/>
                    </a:lnTo>
                    <a:lnTo>
                      <a:pt x="0" y="562"/>
                    </a:lnTo>
                    <a:lnTo>
                      <a:pt x="2" y="536"/>
                    </a:lnTo>
                    <a:lnTo>
                      <a:pt x="5" y="509"/>
                    </a:lnTo>
                    <a:lnTo>
                      <a:pt x="9" y="484"/>
                    </a:lnTo>
                    <a:lnTo>
                      <a:pt x="14" y="458"/>
                    </a:lnTo>
                    <a:lnTo>
                      <a:pt x="22" y="433"/>
                    </a:lnTo>
                    <a:lnTo>
                      <a:pt x="29" y="407"/>
                    </a:lnTo>
                    <a:lnTo>
                      <a:pt x="38" y="383"/>
                    </a:lnTo>
                    <a:lnTo>
                      <a:pt x="49" y="358"/>
                    </a:lnTo>
                    <a:lnTo>
                      <a:pt x="59" y="334"/>
                    </a:lnTo>
                    <a:lnTo>
                      <a:pt x="71" y="312"/>
                    </a:lnTo>
                    <a:lnTo>
                      <a:pt x="85" y="289"/>
                    </a:lnTo>
                    <a:lnTo>
                      <a:pt x="98" y="267"/>
                    </a:lnTo>
                    <a:lnTo>
                      <a:pt x="112" y="245"/>
                    </a:lnTo>
                    <a:lnTo>
                      <a:pt x="129" y="225"/>
                    </a:lnTo>
                    <a:lnTo>
                      <a:pt x="144" y="205"/>
                    </a:lnTo>
                    <a:lnTo>
                      <a:pt x="162" y="185"/>
                    </a:lnTo>
                    <a:lnTo>
                      <a:pt x="181" y="168"/>
                    </a:lnTo>
                    <a:lnTo>
                      <a:pt x="199" y="149"/>
                    </a:lnTo>
                    <a:lnTo>
                      <a:pt x="218" y="133"/>
                    </a:lnTo>
                    <a:lnTo>
                      <a:pt x="238" y="117"/>
                    </a:lnTo>
                    <a:lnTo>
                      <a:pt x="259" y="102"/>
                    </a:lnTo>
                    <a:lnTo>
                      <a:pt x="279" y="87"/>
                    </a:lnTo>
                    <a:lnTo>
                      <a:pt x="301" y="74"/>
                    </a:lnTo>
                    <a:lnTo>
                      <a:pt x="323" y="61"/>
                    </a:lnTo>
                    <a:lnTo>
                      <a:pt x="345" y="51"/>
                    </a:lnTo>
                    <a:lnTo>
                      <a:pt x="369" y="41"/>
                    </a:lnTo>
                    <a:lnTo>
                      <a:pt x="392" y="31"/>
                    </a:lnTo>
                    <a:lnTo>
                      <a:pt x="416" y="23"/>
                    </a:lnTo>
                    <a:lnTo>
                      <a:pt x="440" y="16"/>
                    </a:lnTo>
                    <a:lnTo>
                      <a:pt x="464" y="11"/>
                    </a:lnTo>
                    <a:lnTo>
                      <a:pt x="489" y="6"/>
                    </a:lnTo>
                    <a:lnTo>
                      <a:pt x="514" y="2"/>
                    </a:lnTo>
                    <a:lnTo>
                      <a:pt x="538" y="0"/>
                    </a:lnTo>
                    <a:lnTo>
                      <a:pt x="564" y="0"/>
                    </a:lnTo>
                    <a:lnTo>
                      <a:pt x="588" y="0"/>
                    </a:lnTo>
                    <a:lnTo>
                      <a:pt x="611" y="2"/>
                    </a:lnTo>
                    <a:lnTo>
                      <a:pt x="635" y="5"/>
                    </a:lnTo>
                    <a:lnTo>
                      <a:pt x="658" y="10"/>
                    </a:lnTo>
                    <a:lnTo>
                      <a:pt x="680" y="16"/>
                    </a:lnTo>
                    <a:lnTo>
                      <a:pt x="701" y="22"/>
                    </a:lnTo>
                    <a:lnTo>
                      <a:pt x="722" y="29"/>
                    </a:lnTo>
                    <a:lnTo>
                      <a:pt x="742" y="38"/>
                    </a:lnTo>
                    <a:lnTo>
                      <a:pt x="762" y="48"/>
                    </a:lnTo>
                    <a:lnTo>
                      <a:pt x="782" y="58"/>
                    </a:lnTo>
                    <a:lnTo>
                      <a:pt x="799" y="71"/>
                    </a:lnTo>
                    <a:lnTo>
                      <a:pt x="818" y="83"/>
                    </a:lnTo>
                    <a:lnTo>
                      <a:pt x="834" y="96"/>
                    </a:lnTo>
                    <a:lnTo>
                      <a:pt x="851" y="111"/>
                    </a:lnTo>
                    <a:lnTo>
                      <a:pt x="865" y="126"/>
                    </a:lnTo>
                    <a:lnTo>
                      <a:pt x="880" y="142"/>
                    </a:lnTo>
                    <a:lnTo>
                      <a:pt x="898" y="32"/>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7" name="Freeform 20">
                <a:extLst>
                  <a:ext uri="{FF2B5EF4-FFF2-40B4-BE49-F238E27FC236}">
                    <a16:creationId xmlns:a16="http://schemas.microsoft.com/office/drawing/2014/main" id="{E4C16102-A52A-4D01-BB0A-F5649628796A}"/>
                  </a:ext>
                </a:extLst>
              </p:cNvPr>
              <p:cNvSpPr>
                <a:spLocks/>
              </p:cNvSpPr>
              <p:nvPr/>
            </p:nvSpPr>
            <p:spPr bwMode="auto">
              <a:xfrm>
                <a:off x="6132261" y="4022474"/>
                <a:ext cx="211713" cy="180794"/>
              </a:xfrm>
              <a:custGeom>
                <a:avLst/>
                <a:gdLst>
                  <a:gd name="T0" fmla="*/ 776 w 1150"/>
                  <a:gd name="T1" fmla="*/ 386 h 980"/>
                  <a:gd name="T2" fmla="*/ 772 w 1150"/>
                  <a:gd name="T3" fmla="*/ 360 h 980"/>
                  <a:gd name="T4" fmla="*/ 766 w 1150"/>
                  <a:gd name="T5" fmla="*/ 336 h 980"/>
                  <a:gd name="T6" fmla="*/ 756 w 1150"/>
                  <a:gd name="T7" fmla="*/ 315 h 980"/>
                  <a:gd name="T8" fmla="*/ 742 w 1150"/>
                  <a:gd name="T9" fmla="*/ 297 h 980"/>
                  <a:gd name="T10" fmla="*/ 723 w 1150"/>
                  <a:gd name="T11" fmla="*/ 285 h 980"/>
                  <a:gd name="T12" fmla="*/ 699 w 1150"/>
                  <a:gd name="T13" fmla="*/ 276 h 980"/>
                  <a:gd name="T14" fmla="*/ 670 w 1150"/>
                  <a:gd name="T15" fmla="*/ 271 h 980"/>
                  <a:gd name="T16" fmla="*/ 636 w 1150"/>
                  <a:gd name="T17" fmla="*/ 271 h 980"/>
                  <a:gd name="T18" fmla="*/ 598 w 1150"/>
                  <a:gd name="T19" fmla="*/ 280 h 980"/>
                  <a:gd name="T20" fmla="*/ 564 w 1150"/>
                  <a:gd name="T21" fmla="*/ 293 h 980"/>
                  <a:gd name="T22" fmla="*/ 534 w 1150"/>
                  <a:gd name="T23" fmla="*/ 310 h 980"/>
                  <a:gd name="T24" fmla="*/ 509 w 1150"/>
                  <a:gd name="T25" fmla="*/ 332 h 980"/>
                  <a:gd name="T26" fmla="*/ 486 w 1150"/>
                  <a:gd name="T27" fmla="*/ 355 h 980"/>
                  <a:gd name="T28" fmla="*/ 466 w 1150"/>
                  <a:gd name="T29" fmla="*/ 380 h 980"/>
                  <a:gd name="T30" fmla="*/ 449 w 1150"/>
                  <a:gd name="T31" fmla="*/ 407 h 980"/>
                  <a:gd name="T32" fmla="*/ 434 w 1150"/>
                  <a:gd name="T33" fmla="*/ 435 h 980"/>
                  <a:gd name="T34" fmla="*/ 0 w 1150"/>
                  <a:gd name="T35" fmla="*/ 976 h 980"/>
                  <a:gd name="T36" fmla="*/ 501 w 1150"/>
                  <a:gd name="T37" fmla="*/ 26 h 980"/>
                  <a:gd name="T38" fmla="*/ 503 w 1150"/>
                  <a:gd name="T39" fmla="*/ 125 h 980"/>
                  <a:gd name="T40" fmla="*/ 552 w 1150"/>
                  <a:gd name="T41" fmla="*/ 83 h 980"/>
                  <a:gd name="T42" fmla="*/ 593 w 1150"/>
                  <a:gd name="T43" fmla="*/ 55 h 980"/>
                  <a:gd name="T44" fmla="*/ 622 w 1150"/>
                  <a:gd name="T45" fmla="*/ 40 h 980"/>
                  <a:gd name="T46" fmla="*/ 652 w 1150"/>
                  <a:gd name="T47" fmla="*/ 26 h 980"/>
                  <a:gd name="T48" fmla="*/ 684 w 1150"/>
                  <a:gd name="T49" fmla="*/ 17 h 980"/>
                  <a:gd name="T50" fmla="*/ 735 w 1150"/>
                  <a:gd name="T51" fmla="*/ 9 h 980"/>
                  <a:gd name="T52" fmla="*/ 789 w 1150"/>
                  <a:gd name="T53" fmla="*/ 1 h 980"/>
                  <a:gd name="T54" fmla="*/ 832 w 1150"/>
                  <a:gd name="T55" fmla="*/ 0 h 980"/>
                  <a:gd name="T56" fmla="*/ 880 w 1150"/>
                  <a:gd name="T57" fmla="*/ 2 h 980"/>
                  <a:gd name="T58" fmla="*/ 924 w 1150"/>
                  <a:gd name="T59" fmla="*/ 7 h 980"/>
                  <a:gd name="T60" fmla="*/ 954 w 1150"/>
                  <a:gd name="T61" fmla="*/ 12 h 980"/>
                  <a:gd name="T62" fmla="*/ 983 w 1150"/>
                  <a:gd name="T63" fmla="*/ 20 h 980"/>
                  <a:gd name="T64" fmla="*/ 1010 w 1150"/>
                  <a:gd name="T65" fmla="*/ 31 h 980"/>
                  <a:gd name="T66" fmla="*/ 1035 w 1150"/>
                  <a:gd name="T67" fmla="*/ 46 h 980"/>
                  <a:gd name="T68" fmla="*/ 1059 w 1150"/>
                  <a:gd name="T69" fmla="*/ 65 h 980"/>
                  <a:gd name="T70" fmla="*/ 1081 w 1150"/>
                  <a:gd name="T71" fmla="*/ 86 h 980"/>
                  <a:gd name="T72" fmla="*/ 1101 w 1150"/>
                  <a:gd name="T73" fmla="*/ 112 h 980"/>
                  <a:gd name="T74" fmla="*/ 1119 w 1150"/>
                  <a:gd name="T75" fmla="*/ 141 h 980"/>
                  <a:gd name="T76" fmla="*/ 1131 w 1150"/>
                  <a:gd name="T77" fmla="*/ 173 h 980"/>
                  <a:gd name="T78" fmla="*/ 1141 w 1150"/>
                  <a:gd name="T79" fmla="*/ 207 h 980"/>
                  <a:gd name="T80" fmla="*/ 1147 w 1150"/>
                  <a:gd name="T81" fmla="*/ 243 h 980"/>
                  <a:gd name="T82" fmla="*/ 1150 w 1150"/>
                  <a:gd name="T83" fmla="*/ 279 h 980"/>
                  <a:gd name="T84" fmla="*/ 1150 w 1150"/>
                  <a:gd name="T85" fmla="*/ 314 h 980"/>
                  <a:gd name="T86" fmla="*/ 1147 w 1150"/>
                  <a:gd name="T87" fmla="*/ 346 h 980"/>
                  <a:gd name="T88" fmla="*/ 1143 w 1150"/>
                  <a:gd name="T89" fmla="*/ 376 h 980"/>
                  <a:gd name="T90" fmla="*/ 1041 w 1150"/>
                  <a:gd name="T91" fmla="*/ 98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0" h="980">
                    <a:moveTo>
                      <a:pt x="682" y="980"/>
                    </a:moveTo>
                    <a:lnTo>
                      <a:pt x="776" y="386"/>
                    </a:lnTo>
                    <a:lnTo>
                      <a:pt x="775" y="372"/>
                    </a:lnTo>
                    <a:lnTo>
                      <a:pt x="772" y="360"/>
                    </a:lnTo>
                    <a:lnTo>
                      <a:pt x="770" y="347"/>
                    </a:lnTo>
                    <a:lnTo>
                      <a:pt x="766" y="336"/>
                    </a:lnTo>
                    <a:lnTo>
                      <a:pt x="762" y="324"/>
                    </a:lnTo>
                    <a:lnTo>
                      <a:pt x="756" y="315"/>
                    </a:lnTo>
                    <a:lnTo>
                      <a:pt x="750" y="306"/>
                    </a:lnTo>
                    <a:lnTo>
                      <a:pt x="742" y="297"/>
                    </a:lnTo>
                    <a:lnTo>
                      <a:pt x="732" y="291"/>
                    </a:lnTo>
                    <a:lnTo>
                      <a:pt x="723" y="285"/>
                    </a:lnTo>
                    <a:lnTo>
                      <a:pt x="712" y="280"/>
                    </a:lnTo>
                    <a:lnTo>
                      <a:pt x="699" y="276"/>
                    </a:lnTo>
                    <a:lnTo>
                      <a:pt x="685" y="273"/>
                    </a:lnTo>
                    <a:lnTo>
                      <a:pt x="670" y="271"/>
                    </a:lnTo>
                    <a:lnTo>
                      <a:pt x="654" y="271"/>
                    </a:lnTo>
                    <a:lnTo>
                      <a:pt x="636" y="271"/>
                    </a:lnTo>
                    <a:lnTo>
                      <a:pt x="617" y="275"/>
                    </a:lnTo>
                    <a:lnTo>
                      <a:pt x="598" y="280"/>
                    </a:lnTo>
                    <a:lnTo>
                      <a:pt x="581" y="286"/>
                    </a:lnTo>
                    <a:lnTo>
                      <a:pt x="564" y="293"/>
                    </a:lnTo>
                    <a:lnTo>
                      <a:pt x="550" y="302"/>
                    </a:lnTo>
                    <a:lnTo>
                      <a:pt x="534" y="310"/>
                    </a:lnTo>
                    <a:lnTo>
                      <a:pt x="521" y="320"/>
                    </a:lnTo>
                    <a:lnTo>
                      <a:pt x="509" y="332"/>
                    </a:lnTo>
                    <a:lnTo>
                      <a:pt x="497" y="343"/>
                    </a:lnTo>
                    <a:lnTo>
                      <a:pt x="486" y="355"/>
                    </a:lnTo>
                    <a:lnTo>
                      <a:pt x="476" y="368"/>
                    </a:lnTo>
                    <a:lnTo>
                      <a:pt x="466" y="380"/>
                    </a:lnTo>
                    <a:lnTo>
                      <a:pt x="457" y="394"/>
                    </a:lnTo>
                    <a:lnTo>
                      <a:pt x="449" y="407"/>
                    </a:lnTo>
                    <a:lnTo>
                      <a:pt x="442" y="422"/>
                    </a:lnTo>
                    <a:lnTo>
                      <a:pt x="434" y="435"/>
                    </a:lnTo>
                    <a:lnTo>
                      <a:pt x="347" y="976"/>
                    </a:lnTo>
                    <a:lnTo>
                      <a:pt x="0" y="976"/>
                    </a:lnTo>
                    <a:lnTo>
                      <a:pt x="155" y="26"/>
                    </a:lnTo>
                    <a:lnTo>
                      <a:pt x="501" y="26"/>
                    </a:lnTo>
                    <a:lnTo>
                      <a:pt x="482" y="145"/>
                    </a:lnTo>
                    <a:lnTo>
                      <a:pt x="503" y="125"/>
                    </a:lnTo>
                    <a:lnTo>
                      <a:pt x="527" y="104"/>
                    </a:lnTo>
                    <a:lnTo>
                      <a:pt x="552" y="83"/>
                    </a:lnTo>
                    <a:lnTo>
                      <a:pt x="579" y="65"/>
                    </a:lnTo>
                    <a:lnTo>
                      <a:pt x="593" y="55"/>
                    </a:lnTo>
                    <a:lnTo>
                      <a:pt x="608" y="47"/>
                    </a:lnTo>
                    <a:lnTo>
                      <a:pt x="622" y="40"/>
                    </a:lnTo>
                    <a:lnTo>
                      <a:pt x="636" y="32"/>
                    </a:lnTo>
                    <a:lnTo>
                      <a:pt x="652" y="26"/>
                    </a:lnTo>
                    <a:lnTo>
                      <a:pt x="667" y="21"/>
                    </a:lnTo>
                    <a:lnTo>
                      <a:pt x="684" y="17"/>
                    </a:lnTo>
                    <a:lnTo>
                      <a:pt x="700" y="14"/>
                    </a:lnTo>
                    <a:lnTo>
                      <a:pt x="735" y="9"/>
                    </a:lnTo>
                    <a:lnTo>
                      <a:pt x="764" y="5"/>
                    </a:lnTo>
                    <a:lnTo>
                      <a:pt x="789" y="1"/>
                    </a:lnTo>
                    <a:lnTo>
                      <a:pt x="812" y="0"/>
                    </a:lnTo>
                    <a:lnTo>
                      <a:pt x="832" y="0"/>
                    </a:lnTo>
                    <a:lnTo>
                      <a:pt x="855" y="1"/>
                    </a:lnTo>
                    <a:lnTo>
                      <a:pt x="880" y="2"/>
                    </a:lnTo>
                    <a:lnTo>
                      <a:pt x="909" y="5"/>
                    </a:lnTo>
                    <a:lnTo>
                      <a:pt x="924" y="7"/>
                    </a:lnTo>
                    <a:lnTo>
                      <a:pt x="938" y="9"/>
                    </a:lnTo>
                    <a:lnTo>
                      <a:pt x="954" y="12"/>
                    </a:lnTo>
                    <a:lnTo>
                      <a:pt x="968" y="15"/>
                    </a:lnTo>
                    <a:lnTo>
                      <a:pt x="983" y="20"/>
                    </a:lnTo>
                    <a:lnTo>
                      <a:pt x="996" y="25"/>
                    </a:lnTo>
                    <a:lnTo>
                      <a:pt x="1010" y="31"/>
                    </a:lnTo>
                    <a:lnTo>
                      <a:pt x="1023" y="39"/>
                    </a:lnTo>
                    <a:lnTo>
                      <a:pt x="1035" y="46"/>
                    </a:lnTo>
                    <a:lnTo>
                      <a:pt x="1048" y="55"/>
                    </a:lnTo>
                    <a:lnTo>
                      <a:pt x="1059" y="65"/>
                    </a:lnTo>
                    <a:lnTo>
                      <a:pt x="1070" y="75"/>
                    </a:lnTo>
                    <a:lnTo>
                      <a:pt x="1081" y="86"/>
                    </a:lnTo>
                    <a:lnTo>
                      <a:pt x="1091" y="99"/>
                    </a:lnTo>
                    <a:lnTo>
                      <a:pt x="1101" y="112"/>
                    </a:lnTo>
                    <a:lnTo>
                      <a:pt x="1110" y="126"/>
                    </a:lnTo>
                    <a:lnTo>
                      <a:pt x="1119" y="141"/>
                    </a:lnTo>
                    <a:lnTo>
                      <a:pt x="1125" y="157"/>
                    </a:lnTo>
                    <a:lnTo>
                      <a:pt x="1131" y="173"/>
                    </a:lnTo>
                    <a:lnTo>
                      <a:pt x="1136" y="190"/>
                    </a:lnTo>
                    <a:lnTo>
                      <a:pt x="1141" y="207"/>
                    </a:lnTo>
                    <a:lnTo>
                      <a:pt x="1145" y="225"/>
                    </a:lnTo>
                    <a:lnTo>
                      <a:pt x="1147" y="243"/>
                    </a:lnTo>
                    <a:lnTo>
                      <a:pt x="1149" y="261"/>
                    </a:lnTo>
                    <a:lnTo>
                      <a:pt x="1150" y="279"/>
                    </a:lnTo>
                    <a:lnTo>
                      <a:pt x="1150" y="296"/>
                    </a:lnTo>
                    <a:lnTo>
                      <a:pt x="1150" y="314"/>
                    </a:lnTo>
                    <a:lnTo>
                      <a:pt x="1149" y="331"/>
                    </a:lnTo>
                    <a:lnTo>
                      <a:pt x="1147" y="346"/>
                    </a:lnTo>
                    <a:lnTo>
                      <a:pt x="1146" y="362"/>
                    </a:lnTo>
                    <a:lnTo>
                      <a:pt x="1143" y="376"/>
                    </a:lnTo>
                    <a:lnTo>
                      <a:pt x="1141" y="389"/>
                    </a:lnTo>
                    <a:lnTo>
                      <a:pt x="1041" y="980"/>
                    </a:lnTo>
                    <a:lnTo>
                      <a:pt x="682" y="980"/>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8" name="Freeform 19">
                <a:extLst>
                  <a:ext uri="{FF2B5EF4-FFF2-40B4-BE49-F238E27FC236}">
                    <a16:creationId xmlns:a16="http://schemas.microsoft.com/office/drawing/2014/main" id="{72B901F9-DC82-4CE7-9906-4BA054813149}"/>
                  </a:ext>
                </a:extLst>
              </p:cNvPr>
              <p:cNvSpPr>
                <a:spLocks/>
              </p:cNvSpPr>
              <p:nvPr/>
            </p:nvSpPr>
            <p:spPr bwMode="auto">
              <a:xfrm>
                <a:off x="5680434" y="4029485"/>
                <a:ext cx="222779" cy="177105"/>
              </a:xfrm>
              <a:custGeom>
                <a:avLst/>
                <a:gdLst>
                  <a:gd name="T0" fmla="*/ 210 w 1208"/>
                  <a:gd name="T1" fmla="*/ 0 h 960"/>
                  <a:gd name="T2" fmla="*/ 168 w 1208"/>
                  <a:gd name="T3" fmla="*/ 293 h 960"/>
                  <a:gd name="T4" fmla="*/ 553 w 1208"/>
                  <a:gd name="T5" fmla="*/ 293 h 960"/>
                  <a:gd name="T6" fmla="*/ 0 w 1208"/>
                  <a:gd name="T7" fmla="*/ 946 h 960"/>
                  <a:gd name="T8" fmla="*/ 5 w 1208"/>
                  <a:gd name="T9" fmla="*/ 960 h 960"/>
                  <a:gd name="T10" fmla="*/ 1002 w 1208"/>
                  <a:gd name="T11" fmla="*/ 960 h 960"/>
                  <a:gd name="T12" fmla="*/ 1047 w 1208"/>
                  <a:gd name="T13" fmla="*/ 667 h 960"/>
                  <a:gd name="T14" fmla="*/ 636 w 1208"/>
                  <a:gd name="T15" fmla="*/ 667 h 960"/>
                  <a:gd name="T16" fmla="*/ 1208 w 1208"/>
                  <a:gd name="T17" fmla="*/ 0 h 960"/>
                  <a:gd name="T18" fmla="*/ 210 w 1208"/>
                  <a:gd name="T19"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8" h="960">
                    <a:moveTo>
                      <a:pt x="210" y="0"/>
                    </a:moveTo>
                    <a:lnTo>
                      <a:pt x="168" y="293"/>
                    </a:lnTo>
                    <a:lnTo>
                      <a:pt x="553" y="293"/>
                    </a:lnTo>
                    <a:lnTo>
                      <a:pt x="0" y="946"/>
                    </a:lnTo>
                    <a:lnTo>
                      <a:pt x="5" y="960"/>
                    </a:lnTo>
                    <a:lnTo>
                      <a:pt x="1002" y="960"/>
                    </a:lnTo>
                    <a:lnTo>
                      <a:pt x="1047" y="667"/>
                    </a:lnTo>
                    <a:lnTo>
                      <a:pt x="636" y="667"/>
                    </a:lnTo>
                    <a:lnTo>
                      <a:pt x="1208" y="0"/>
                    </a:lnTo>
                    <a:lnTo>
                      <a:pt x="210" y="0"/>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9" name="Freeform 18">
                <a:extLst>
                  <a:ext uri="{FF2B5EF4-FFF2-40B4-BE49-F238E27FC236}">
                    <a16:creationId xmlns:a16="http://schemas.microsoft.com/office/drawing/2014/main" id="{BB5CDBBA-9667-4B25-B15A-EE7AB4C465AE}"/>
                  </a:ext>
                </a:extLst>
              </p:cNvPr>
              <p:cNvSpPr>
                <a:spLocks noEditPoints="1"/>
              </p:cNvSpPr>
              <p:nvPr/>
            </p:nvSpPr>
            <p:spPr bwMode="auto">
              <a:xfrm>
                <a:off x="5394215" y="3949419"/>
                <a:ext cx="284006" cy="257909"/>
              </a:xfrm>
              <a:custGeom>
                <a:avLst/>
                <a:gdLst>
                  <a:gd name="T0" fmla="*/ 424 w 1539"/>
                  <a:gd name="T1" fmla="*/ 1397 h 1397"/>
                  <a:gd name="T2" fmla="*/ 1131 w 1539"/>
                  <a:gd name="T3" fmla="*/ 1394 h 1397"/>
                  <a:gd name="T4" fmla="*/ 1278 w 1539"/>
                  <a:gd name="T5" fmla="*/ 428 h 1397"/>
                  <a:gd name="T6" fmla="*/ 1172 w 1539"/>
                  <a:gd name="T7" fmla="*/ 481 h 1397"/>
                  <a:gd name="T8" fmla="*/ 1067 w 1539"/>
                  <a:gd name="T9" fmla="*/ 546 h 1397"/>
                  <a:gd name="T10" fmla="*/ 993 w 1539"/>
                  <a:gd name="T11" fmla="*/ 430 h 1397"/>
                  <a:gd name="T12" fmla="*/ 1100 w 1539"/>
                  <a:gd name="T13" fmla="*/ 343 h 1397"/>
                  <a:gd name="T14" fmla="*/ 1224 w 1539"/>
                  <a:gd name="T15" fmla="*/ 252 h 1397"/>
                  <a:gd name="T16" fmla="*/ 802 w 1539"/>
                  <a:gd name="T17" fmla="*/ 0 h 1397"/>
                  <a:gd name="T18" fmla="*/ 859 w 1539"/>
                  <a:gd name="T19" fmla="*/ 380 h 1397"/>
                  <a:gd name="T20" fmla="*/ 871 w 1539"/>
                  <a:gd name="T21" fmla="*/ 366 h 1397"/>
                  <a:gd name="T22" fmla="*/ 887 w 1539"/>
                  <a:gd name="T23" fmla="*/ 362 h 1397"/>
                  <a:gd name="T24" fmla="*/ 903 w 1539"/>
                  <a:gd name="T25" fmla="*/ 366 h 1397"/>
                  <a:gd name="T26" fmla="*/ 913 w 1539"/>
                  <a:gd name="T27" fmla="*/ 380 h 1397"/>
                  <a:gd name="T28" fmla="*/ 914 w 1539"/>
                  <a:gd name="T29" fmla="*/ 421 h 1397"/>
                  <a:gd name="T30" fmla="*/ 920 w 1539"/>
                  <a:gd name="T31" fmla="*/ 497 h 1397"/>
                  <a:gd name="T32" fmla="*/ 936 w 1539"/>
                  <a:gd name="T33" fmla="*/ 551 h 1397"/>
                  <a:gd name="T34" fmla="*/ 951 w 1539"/>
                  <a:gd name="T35" fmla="*/ 576 h 1397"/>
                  <a:gd name="T36" fmla="*/ 970 w 1539"/>
                  <a:gd name="T37" fmla="*/ 599 h 1397"/>
                  <a:gd name="T38" fmla="*/ 993 w 1539"/>
                  <a:gd name="T39" fmla="*/ 618 h 1397"/>
                  <a:gd name="T40" fmla="*/ 1019 w 1539"/>
                  <a:gd name="T41" fmla="*/ 632 h 1397"/>
                  <a:gd name="T42" fmla="*/ 1051 w 1539"/>
                  <a:gd name="T43" fmla="*/ 641 h 1397"/>
                  <a:gd name="T44" fmla="*/ 1088 w 1539"/>
                  <a:gd name="T45" fmla="*/ 645 h 1397"/>
                  <a:gd name="T46" fmla="*/ 1121 w 1539"/>
                  <a:gd name="T47" fmla="*/ 647 h 1397"/>
                  <a:gd name="T48" fmla="*/ 1138 w 1539"/>
                  <a:gd name="T49" fmla="*/ 658 h 1397"/>
                  <a:gd name="T50" fmla="*/ 1143 w 1539"/>
                  <a:gd name="T51" fmla="*/ 675 h 1397"/>
                  <a:gd name="T52" fmla="*/ 1136 w 1539"/>
                  <a:gd name="T53" fmla="*/ 691 h 1397"/>
                  <a:gd name="T54" fmla="*/ 1118 w 1539"/>
                  <a:gd name="T55" fmla="*/ 704 h 1397"/>
                  <a:gd name="T56" fmla="*/ 1088 w 1539"/>
                  <a:gd name="T57" fmla="*/ 707 h 1397"/>
                  <a:gd name="T58" fmla="*/ 1051 w 1539"/>
                  <a:gd name="T59" fmla="*/ 713 h 1397"/>
                  <a:gd name="T60" fmla="*/ 1015 w 1539"/>
                  <a:gd name="T61" fmla="*/ 726 h 1397"/>
                  <a:gd name="T62" fmla="*/ 960 w 1539"/>
                  <a:gd name="T63" fmla="*/ 756 h 1397"/>
                  <a:gd name="T64" fmla="*/ 902 w 1539"/>
                  <a:gd name="T65" fmla="*/ 804 h 1397"/>
                  <a:gd name="T66" fmla="*/ 861 w 1539"/>
                  <a:gd name="T67" fmla="*/ 859 h 1397"/>
                  <a:gd name="T68" fmla="*/ 846 w 1539"/>
                  <a:gd name="T69" fmla="*/ 888 h 1397"/>
                  <a:gd name="T70" fmla="*/ 838 w 1539"/>
                  <a:gd name="T71" fmla="*/ 916 h 1397"/>
                  <a:gd name="T72" fmla="*/ 835 w 1539"/>
                  <a:gd name="T73" fmla="*/ 946 h 1397"/>
                  <a:gd name="T74" fmla="*/ 826 w 1539"/>
                  <a:gd name="T75" fmla="*/ 971 h 1397"/>
                  <a:gd name="T76" fmla="*/ 811 w 1539"/>
                  <a:gd name="T77" fmla="*/ 984 h 1397"/>
                  <a:gd name="T78" fmla="*/ 796 w 1539"/>
                  <a:gd name="T79" fmla="*/ 983 h 1397"/>
                  <a:gd name="T80" fmla="*/ 782 w 1539"/>
                  <a:gd name="T81" fmla="*/ 967 h 1397"/>
                  <a:gd name="T82" fmla="*/ 777 w 1539"/>
                  <a:gd name="T83" fmla="*/ 935 h 1397"/>
                  <a:gd name="T84" fmla="*/ 774 w 1539"/>
                  <a:gd name="T85" fmla="*/ 888 h 1397"/>
                  <a:gd name="T86" fmla="*/ 764 w 1539"/>
                  <a:gd name="T87" fmla="*/ 848 h 1397"/>
                  <a:gd name="T88" fmla="*/ 750 w 1539"/>
                  <a:gd name="T89" fmla="*/ 815 h 1397"/>
                  <a:gd name="T90" fmla="*/ 732 w 1539"/>
                  <a:gd name="T91" fmla="*/ 787 h 1397"/>
                  <a:gd name="T92" fmla="*/ 711 w 1539"/>
                  <a:gd name="T93" fmla="*/ 765 h 1397"/>
                  <a:gd name="T94" fmla="*/ 674 w 1539"/>
                  <a:gd name="T95" fmla="*/ 737 h 1397"/>
                  <a:gd name="T96" fmla="*/ 615 w 1539"/>
                  <a:gd name="T97" fmla="*/ 713 h 1397"/>
                  <a:gd name="T98" fmla="*/ 574 w 1539"/>
                  <a:gd name="T99" fmla="*/ 700 h 1397"/>
                  <a:gd name="T100" fmla="*/ 558 w 1539"/>
                  <a:gd name="T101" fmla="*/ 686 h 1397"/>
                  <a:gd name="T102" fmla="*/ 555 w 1539"/>
                  <a:gd name="T103" fmla="*/ 672 h 1397"/>
                  <a:gd name="T104" fmla="*/ 563 w 1539"/>
                  <a:gd name="T105" fmla="*/ 659 h 1397"/>
                  <a:gd name="T106" fmla="*/ 578 w 1539"/>
                  <a:gd name="T107" fmla="*/ 650 h 1397"/>
                  <a:gd name="T108" fmla="*/ 604 w 1539"/>
                  <a:gd name="T109" fmla="*/ 647 h 1397"/>
                  <a:gd name="T110" fmla="*/ 639 w 1539"/>
                  <a:gd name="T111" fmla="*/ 641 h 1397"/>
                  <a:gd name="T112" fmla="*/ 673 w 1539"/>
                  <a:gd name="T113" fmla="*/ 629 h 1397"/>
                  <a:gd name="T114" fmla="*/ 705 w 1539"/>
                  <a:gd name="T115" fmla="*/ 614 h 1397"/>
                  <a:gd name="T116" fmla="*/ 745 w 1539"/>
                  <a:gd name="T117" fmla="*/ 587 h 1397"/>
                  <a:gd name="T118" fmla="*/ 795 w 1539"/>
                  <a:gd name="T119" fmla="*/ 534 h 1397"/>
                  <a:gd name="T120" fmla="*/ 832 w 1539"/>
                  <a:gd name="T121" fmla="*/ 469 h 1397"/>
                  <a:gd name="T122" fmla="*/ 853 w 1539"/>
                  <a:gd name="T123" fmla="*/ 39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9" h="1397">
                    <a:moveTo>
                      <a:pt x="802" y="0"/>
                    </a:moveTo>
                    <a:lnTo>
                      <a:pt x="0" y="1397"/>
                    </a:lnTo>
                    <a:lnTo>
                      <a:pt x="424" y="1397"/>
                    </a:lnTo>
                    <a:lnTo>
                      <a:pt x="566" y="1159"/>
                    </a:lnTo>
                    <a:lnTo>
                      <a:pt x="1070" y="1159"/>
                    </a:lnTo>
                    <a:lnTo>
                      <a:pt x="1131" y="1394"/>
                    </a:lnTo>
                    <a:lnTo>
                      <a:pt x="1539" y="1394"/>
                    </a:lnTo>
                    <a:lnTo>
                      <a:pt x="1313" y="413"/>
                    </a:lnTo>
                    <a:lnTo>
                      <a:pt x="1278" y="428"/>
                    </a:lnTo>
                    <a:lnTo>
                      <a:pt x="1242" y="445"/>
                    </a:lnTo>
                    <a:lnTo>
                      <a:pt x="1207" y="463"/>
                    </a:lnTo>
                    <a:lnTo>
                      <a:pt x="1172" y="481"/>
                    </a:lnTo>
                    <a:lnTo>
                      <a:pt x="1137" y="502"/>
                    </a:lnTo>
                    <a:lnTo>
                      <a:pt x="1102" y="524"/>
                    </a:lnTo>
                    <a:lnTo>
                      <a:pt x="1067" y="546"/>
                    </a:lnTo>
                    <a:lnTo>
                      <a:pt x="1032" y="571"/>
                    </a:lnTo>
                    <a:lnTo>
                      <a:pt x="960" y="457"/>
                    </a:lnTo>
                    <a:lnTo>
                      <a:pt x="993" y="430"/>
                    </a:lnTo>
                    <a:lnTo>
                      <a:pt x="1028" y="401"/>
                    </a:lnTo>
                    <a:lnTo>
                      <a:pt x="1063" y="372"/>
                    </a:lnTo>
                    <a:lnTo>
                      <a:pt x="1100" y="343"/>
                    </a:lnTo>
                    <a:lnTo>
                      <a:pt x="1139" y="313"/>
                    </a:lnTo>
                    <a:lnTo>
                      <a:pt x="1180" y="283"/>
                    </a:lnTo>
                    <a:lnTo>
                      <a:pt x="1224" y="252"/>
                    </a:lnTo>
                    <a:lnTo>
                      <a:pt x="1268" y="220"/>
                    </a:lnTo>
                    <a:lnTo>
                      <a:pt x="1220" y="0"/>
                    </a:lnTo>
                    <a:lnTo>
                      <a:pt x="802" y="0"/>
                    </a:lnTo>
                    <a:close/>
                    <a:moveTo>
                      <a:pt x="853" y="393"/>
                    </a:moveTo>
                    <a:lnTo>
                      <a:pt x="855" y="386"/>
                    </a:lnTo>
                    <a:lnTo>
                      <a:pt x="859" y="380"/>
                    </a:lnTo>
                    <a:lnTo>
                      <a:pt x="862" y="374"/>
                    </a:lnTo>
                    <a:lnTo>
                      <a:pt x="867" y="369"/>
                    </a:lnTo>
                    <a:lnTo>
                      <a:pt x="871" y="366"/>
                    </a:lnTo>
                    <a:lnTo>
                      <a:pt x="877" y="364"/>
                    </a:lnTo>
                    <a:lnTo>
                      <a:pt x="882" y="362"/>
                    </a:lnTo>
                    <a:lnTo>
                      <a:pt x="887" y="362"/>
                    </a:lnTo>
                    <a:lnTo>
                      <a:pt x="893" y="362"/>
                    </a:lnTo>
                    <a:lnTo>
                      <a:pt x="898" y="364"/>
                    </a:lnTo>
                    <a:lnTo>
                      <a:pt x="903" y="366"/>
                    </a:lnTo>
                    <a:lnTo>
                      <a:pt x="907" y="371"/>
                    </a:lnTo>
                    <a:lnTo>
                      <a:pt x="910" y="375"/>
                    </a:lnTo>
                    <a:lnTo>
                      <a:pt x="913" y="380"/>
                    </a:lnTo>
                    <a:lnTo>
                      <a:pt x="914" y="386"/>
                    </a:lnTo>
                    <a:lnTo>
                      <a:pt x="915" y="393"/>
                    </a:lnTo>
                    <a:lnTo>
                      <a:pt x="914" y="421"/>
                    </a:lnTo>
                    <a:lnTo>
                      <a:pt x="915" y="448"/>
                    </a:lnTo>
                    <a:lnTo>
                      <a:pt x="917" y="473"/>
                    </a:lnTo>
                    <a:lnTo>
                      <a:pt x="920" y="497"/>
                    </a:lnTo>
                    <a:lnTo>
                      <a:pt x="926" y="520"/>
                    </a:lnTo>
                    <a:lnTo>
                      <a:pt x="933" y="540"/>
                    </a:lnTo>
                    <a:lnTo>
                      <a:pt x="936" y="551"/>
                    </a:lnTo>
                    <a:lnTo>
                      <a:pt x="941" y="560"/>
                    </a:lnTo>
                    <a:lnTo>
                      <a:pt x="945" y="568"/>
                    </a:lnTo>
                    <a:lnTo>
                      <a:pt x="951" y="576"/>
                    </a:lnTo>
                    <a:lnTo>
                      <a:pt x="956" y="585"/>
                    </a:lnTo>
                    <a:lnTo>
                      <a:pt x="963" y="593"/>
                    </a:lnTo>
                    <a:lnTo>
                      <a:pt x="970" y="599"/>
                    </a:lnTo>
                    <a:lnTo>
                      <a:pt x="976" y="607"/>
                    </a:lnTo>
                    <a:lnTo>
                      <a:pt x="984" y="613"/>
                    </a:lnTo>
                    <a:lnTo>
                      <a:pt x="993" y="618"/>
                    </a:lnTo>
                    <a:lnTo>
                      <a:pt x="1001" y="623"/>
                    </a:lnTo>
                    <a:lnTo>
                      <a:pt x="1010" y="628"/>
                    </a:lnTo>
                    <a:lnTo>
                      <a:pt x="1019" y="632"/>
                    </a:lnTo>
                    <a:lnTo>
                      <a:pt x="1030" y="635"/>
                    </a:lnTo>
                    <a:lnTo>
                      <a:pt x="1040" y="639"/>
                    </a:lnTo>
                    <a:lnTo>
                      <a:pt x="1051" y="641"/>
                    </a:lnTo>
                    <a:lnTo>
                      <a:pt x="1064" y="643"/>
                    </a:lnTo>
                    <a:lnTo>
                      <a:pt x="1076" y="644"/>
                    </a:lnTo>
                    <a:lnTo>
                      <a:pt x="1088" y="645"/>
                    </a:lnTo>
                    <a:lnTo>
                      <a:pt x="1102" y="645"/>
                    </a:lnTo>
                    <a:lnTo>
                      <a:pt x="1112" y="646"/>
                    </a:lnTo>
                    <a:lnTo>
                      <a:pt x="1121" y="647"/>
                    </a:lnTo>
                    <a:lnTo>
                      <a:pt x="1128" y="650"/>
                    </a:lnTo>
                    <a:lnTo>
                      <a:pt x="1134" y="654"/>
                    </a:lnTo>
                    <a:lnTo>
                      <a:pt x="1138" y="658"/>
                    </a:lnTo>
                    <a:lnTo>
                      <a:pt x="1141" y="663"/>
                    </a:lnTo>
                    <a:lnTo>
                      <a:pt x="1142" y="669"/>
                    </a:lnTo>
                    <a:lnTo>
                      <a:pt x="1143" y="675"/>
                    </a:lnTo>
                    <a:lnTo>
                      <a:pt x="1142" y="681"/>
                    </a:lnTo>
                    <a:lnTo>
                      <a:pt x="1139" y="686"/>
                    </a:lnTo>
                    <a:lnTo>
                      <a:pt x="1136" y="691"/>
                    </a:lnTo>
                    <a:lnTo>
                      <a:pt x="1131" y="697"/>
                    </a:lnTo>
                    <a:lnTo>
                      <a:pt x="1126" y="701"/>
                    </a:lnTo>
                    <a:lnTo>
                      <a:pt x="1118" y="704"/>
                    </a:lnTo>
                    <a:lnTo>
                      <a:pt x="1110" y="706"/>
                    </a:lnTo>
                    <a:lnTo>
                      <a:pt x="1101" y="707"/>
                    </a:lnTo>
                    <a:lnTo>
                      <a:pt x="1088" y="707"/>
                    </a:lnTo>
                    <a:lnTo>
                      <a:pt x="1076" y="709"/>
                    </a:lnTo>
                    <a:lnTo>
                      <a:pt x="1064" y="711"/>
                    </a:lnTo>
                    <a:lnTo>
                      <a:pt x="1051" y="713"/>
                    </a:lnTo>
                    <a:lnTo>
                      <a:pt x="1039" y="717"/>
                    </a:lnTo>
                    <a:lnTo>
                      <a:pt x="1027" y="721"/>
                    </a:lnTo>
                    <a:lnTo>
                      <a:pt x="1015" y="726"/>
                    </a:lnTo>
                    <a:lnTo>
                      <a:pt x="1004" y="731"/>
                    </a:lnTo>
                    <a:lnTo>
                      <a:pt x="981" y="742"/>
                    </a:lnTo>
                    <a:lnTo>
                      <a:pt x="960" y="756"/>
                    </a:lnTo>
                    <a:lnTo>
                      <a:pt x="939" y="770"/>
                    </a:lnTo>
                    <a:lnTo>
                      <a:pt x="919" y="787"/>
                    </a:lnTo>
                    <a:lnTo>
                      <a:pt x="902" y="804"/>
                    </a:lnTo>
                    <a:lnTo>
                      <a:pt x="886" y="822"/>
                    </a:lnTo>
                    <a:lnTo>
                      <a:pt x="872" y="840"/>
                    </a:lnTo>
                    <a:lnTo>
                      <a:pt x="861" y="859"/>
                    </a:lnTo>
                    <a:lnTo>
                      <a:pt x="855" y="869"/>
                    </a:lnTo>
                    <a:lnTo>
                      <a:pt x="850" y="879"/>
                    </a:lnTo>
                    <a:lnTo>
                      <a:pt x="846" y="888"/>
                    </a:lnTo>
                    <a:lnTo>
                      <a:pt x="843" y="897"/>
                    </a:lnTo>
                    <a:lnTo>
                      <a:pt x="840" y="907"/>
                    </a:lnTo>
                    <a:lnTo>
                      <a:pt x="838" y="916"/>
                    </a:lnTo>
                    <a:lnTo>
                      <a:pt x="837" y="925"/>
                    </a:lnTo>
                    <a:lnTo>
                      <a:pt x="836" y="935"/>
                    </a:lnTo>
                    <a:lnTo>
                      <a:pt x="835" y="946"/>
                    </a:lnTo>
                    <a:lnTo>
                      <a:pt x="833" y="955"/>
                    </a:lnTo>
                    <a:lnTo>
                      <a:pt x="830" y="964"/>
                    </a:lnTo>
                    <a:lnTo>
                      <a:pt x="826" y="971"/>
                    </a:lnTo>
                    <a:lnTo>
                      <a:pt x="821" y="977"/>
                    </a:lnTo>
                    <a:lnTo>
                      <a:pt x="816" y="981"/>
                    </a:lnTo>
                    <a:lnTo>
                      <a:pt x="811" y="984"/>
                    </a:lnTo>
                    <a:lnTo>
                      <a:pt x="806" y="985"/>
                    </a:lnTo>
                    <a:lnTo>
                      <a:pt x="801" y="984"/>
                    </a:lnTo>
                    <a:lnTo>
                      <a:pt x="796" y="983"/>
                    </a:lnTo>
                    <a:lnTo>
                      <a:pt x="790" y="979"/>
                    </a:lnTo>
                    <a:lnTo>
                      <a:pt x="786" y="974"/>
                    </a:lnTo>
                    <a:lnTo>
                      <a:pt x="782" y="967"/>
                    </a:lnTo>
                    <a:lnTo>
                      <a:pt x="780" y="957"/>
                    </a:lnTo>
                    <a:lnTo>
                      <a:pt x="778" y="947"/>
                    </a:lnTo>
                    <a:lnTo>
                      <a:pt x="777" y="935"/>
                    </a:lnTo>
                    <a:lnTo>
                      <a:pt x="777" y="918"/>
                    </a:lnTo>
                    <a:lnTo>
                      <a:pt x="775" y="903"/>
                    </a:lnTo>
                    <a:lnTo>
                      <a:pt x="774" y="888"/>
                    </a:lnTo>
                    <a:lnTo>
                      <a:pt x="771" y="874"/>
                    </a:lnTo>
                    <a:lnTo>
                      <a:pt x="768" y="860"/>
                    </a:lnTo>
                    <a:lnTo>
                      <a:pt x="764" y="848"/>
                    </a:lnTo>
                    <a:lnTo>
                      <a:pt x="760" y="836"/>
                    </a:lnTo>
                    <a:lnTo>
                      <a:pt x="755" y="825"/>
                    </a:lnTo>
                    <a:lnTo>
                      <a:pt x="750" y="815"/>
                    </a:lnTo>
                    <a:lnTo>
                      <a:pt x="744" y="805"/>
                    </a:lnTo>
                    <a:lnTo>
                      <a:pt x="738" y="796"/>
                    </a:lnTo>
                    <a:lnTo>
                      <a:pt x="732" y="787"/>
                    </a:lnTo>
                    <a:lnTo>
                      <a:pt x="725" y="779"/>
                    </a:lnTo>
                    <a:lnTo>
                      <a:pt x="718" y="772"/>
                    </a:lnTo>
                    <a:lnTo>
                      <a:pt x="711" y="765"/>
                    </a:lnTo>
                    <a:lnTo>
                      <a:pt x="704" y="759"/>
                    </a:lnTo>
                    <a:lnTo>
                      <a:pt x="688" y="747"/>
                    </a:lnTo>
                    <a:lnTo>
                      <a:pt x="674" y="737"/>
                    </a:lnTo>
                    <a:lnTo>
                      <a:pt x="658" y="730"/>
                    </a:lnTo>
                    <a:lnTo>
                      <a:pt x="643" y="722"/>
                    </a:lnTo>
                    <a:lnTo>
                      <a:pt x="615" y="713"/>
                    </a:lnTo>
                    <a:lnTo>
                      <a:pt x="592" y="707"/>
                    </a:lnTo>
                    <a:lnTo>
                      <a:pt x="582" y="704"/>
                    </a:lnTo>
                    <a:lnTo>
                      <a:pt x="574" y="700"/>
                    </a:lnTo>
                    <a:lnTo>
                      <a:pt x="567" y="696"/>
                    </a:lnTo>
                    <a:lnTo>
                      <a:pt x="562" y="691"/>
                    </a:lnTo>
                    <a:lnTo>
                      <a:pt x="558" y="686"/>
                    </a:lnTo>
                    <a:lnTo>
                      <a:pt x="555" y="682"/>
                    </a:lnTo>
                    <a:lnTo>
                      <a:pt x="554" y="677"/>
                    </a:lnTo>
                    <a:lnTo>
                      <a:pt x="555" y="672"/>
                    </a:lnTo>
                    <a:lnTo>
                      <a:pt x="556" y="668"/>
                    </a:lnTo>
                    <a:lnTo>
                      <a:pt x="558" y="663"/>
                    </a:lnTo>
                    <a:lnTo>
                      <a:pt x="563" y="659"/>
                    </a:lnTo>
                    <a:lnTo>
                      <a:pt x="567" y="656"/>
                    </a:lnTo>
                    <a:lnTo>
                      <a:pt x="572" y="653"/>
                    </a:lnTo>
                    <a:lnTo>
                      <a:pt x="578" y="650"/>
                    </a:lnTo>
                    <a:lnTo>
                      <a:pt x="584" y="649"/>
                    </a:lnTo>
                    <a:lnTo>
                      <a:pt x="591" y="648"/>
                    </a:lnTo>
                    <a:lnTo>
                      <a:pt x="604" y="647"/>
                    </a:lnTo>
                    <a:lnTo>
                      <a:pt x="615" y="645"/>
                    </a:lnTo>
                    <a:lnTo>
                      <a:pt x="628" y="643"/>
                    </a:lnTo>
                    <a:lnTo>
                      <a:pt x="639" y="641"/>
                    </a:lnTo>
                    <a:lnTo>
                      <a:pt x="651" y="638"/>
                    </a:lnTo>
                    <a:lnTo>
                      <a:pt x="663" y="633"/>
                    </a:lnTo>
                    <a:lnTo>
                      <a:pt x="673" y="629"/>
                    </a:lnTo>
                    <a:lnTo>
                      <a:pt x="684" y="624"/>
                    </a:lnTo>
                    <a:lnTo>
                      <a:pt x="695" y="619"/>
                    </a:lnTo>
                    <a:lnTo>
                      <a:pt x="705" y="614"/>
                    </a:lnTo>
                    <a:lnTo>
                      <a:pt x="715" y="608"/>
                    </a:lnTo>
                    <a:lnTo>
                      <a:pt x="725" y="601"/>
                    </a:lnTo>
                    <a:lnTo>
                      <a:pt x="745" y="587"/>
                    </a:lnTo>
                    <a:lnTo>
                      <a:pt x="763" y="570"/>
                    </a:lnTo>
                    <a:lnTo>
                      <a:pt x="779" y="553"/>
                    </a:lnTo>
                    <a:lnTo>
                      <a:pt x="795" y="534"/>
                    </a:lnTo>
                    <a:lnTo>
                      <a:pt x="808" y="513"/>
                    </a:lnTo>
                    <a:lnTo>
                      <a:pt x="820" y="492"/>
                    </a:lnTo>
                    <a:lnTo>
                      <a:pt x="832" y="469"/>
                    </a:lnTo>
                    <a:lnTo>
                      <a:pt x="841" y="444"/>
                    </a:lnTo>
                    <a:lnTo>
                      <a:pt x="848" y="419"/>
                    </a:lnTo>
                    <a:lnTo>
                      <a:pt x="853" y="393"/>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100" name="Freeform 17">
                <a:extLst>
                  <a:ext uri="{FF2B5EF4-FFF2-40B4-BE49-F238E27FC236}">
                    <a16:creationId xmlns:a16="http://schemas.microsoft.com/office/drawing/2014/main" id="{789F9557-AE6D-416F-841E-EA6BE5170A98}"/>
                  </a:ext>
                </a:extLst>
              </p:cNvPr>
              <p:cNvSpPr>
                <a:spLocks/>
              </p:cNvSpPr>
              <p:nvPr/>
            </p:nvSpPr>
            <p:spPr bwMode="auto">
              <a:xfrm>
                <a:off x="5501547" y="4021736"/>
                <a:ext cx="95529" cy="105525"/>
              </a:xfrm>
              <a:custGeom>
                <a:avLst/>
                <a:gdLst>
                  <a:gd name="T0" fmla="*/ 294 w 519"/>
                  <a:gd name="T1" fmla="*/ 17 h 573"/>
                  <a:gd name="T2" fmla="*/ 285 w 519"/>
                  <a:gd name="T3" fmla="*/ 50 h 573"/>
                  <a:gd name="T4" fmla="*/ 273 w 519"/>
                  <a:gd name="T5" fmla="*/ 80 h 573"/>
                  <a:gd name="T6" fmla="*/ 261 w 519"/>
                  <a:gd name="T7" fmla="*/ 108 h 573"/>
                  <a:gd name="T8" fmla="*/ 247 w 519"/>
                  <a:gd name="T9" fmla="*/ 134 h 573"/>
                  <a:gd name="T10" fmla="*/ 231 w 519"/>
                  <a:gd name="T11" fmla="*/ 157 h 573"/>
                  <a:gd name="T12" fmla="*/ 215 w 519"/>
                  <a:gd name="T13" fmla="*/ 178 h 573"/>
                  <a:gd name="T14" fmla="*/ 197 w 519"/>
                  <a:gd name="T15" fmla="*/ 198 h 573"/>
                  <a:gd name="T16" fmla="*/ 177 w 519"/>
                  <a:gd name="T17" fmla="*/ 216 h 573"/>
                  <a:gd name="T18" fmla="*/ 157 w 519"/>
                  <a:gd name="T19" fmla="*/ 231 h 573"/>
                  <a:gd name="T20" fmla="*/ 124 w 519"/>
                  <a:gd name="T21" fmla="*/ 251 h 573"/>
                  <a:gd name="T22" fmla="*/ 77 w 519"/>
                  <a:gd name="T23" fmla="*/ 271 h 573"/>
                  <a:gd name="T24" fmla="*/ 26 w 519"/>
                  <a:gd name="T25" fmla="*/ 286 h 573"/>
                  <a:gd name="T26" fmla="*/ 16 w 519"/>
                  <a:gd name="T27" fmla="*/ 292 h 573"/>
                  <a:gd name="T28" fmla="*/ 47 w 519"/>
                  <a:gd name="T29" fmla="*/ 296 h 573"/>
                  <a:gd name="T30" fmla="*/ 74 w 519"/>
                  <a:gd name="T31" fmla="*/ 304 h 573"/>
                  <a:gd name="T32" fmla="*/ 99 w 519"/>
                  <a:gd name="T33" fmla="*/ 312 h 573"/>
                  <a:gd name="T34" fmla="*/ 121 w 519"/>
                  <a:gd name="T35" fmla="*/ 323 h 573"/>
                  <a:gd name="T36" fmla="*/ 140 w 519"/>
                  <a:gd name="T37" fmla="*/ 337 h 573"/>
                  <a:gd name="T38" fmla="*/ 158 w 519"/>
                  <a:gd name="T39" fmla="*/ 351 h 573"/>
                  <a:gd name="T40" fmla="*/ 172 w 519"/>
                  <a:gd name="T41" fmla="*/ 368 h 573"/>
                  <a:gd name="T42" fmla="*/ 185 w 519"/>
                  <a:gd name="T43" fmla="*/ 387 h 573"/>
                  <a:gd name="T44" fmla="*/ 195 w 519"/>
                  <a:gd name="T45" fmla="*/ 407 h 573"/>
                  <a:gd name="T46" fmla="*/ 203 w 519"/>
                  <a:gd name="T47" fmla="*/ 429 h 573"/>
                  <a:gd name="T48" fmla="*/ 209 w 519"/>
                  <a:gd name="T49" fmla="*/ 453 h 573"/>
                  <a:gd name="T50" fmla="*/ 216 w 519"/>
                  <a:gd name="T51" fmla="*/ 490 h 573"/>
                  <a:gd name="T52" fmla="*/ 218 w 519"/>
                  <a:gd name="T53" fmla="*/ 544 h 573"/>
                  <a:gd name="T54" fmla="*/ 221 w 519"/>
                  <a:gd name="T55" fmla="*/ 545 h 573"/>
                  <a:gd name="T56" fmla="*/ 231 w 519"/>
                  <a:gd name="T57" fmla="*/ 504 h 573"/>
                  <a:gd name="T58" fmla="*/ 240 w 519"/>
                  <a:gd name="T59" fmla="*/ 479 h 573"/>
                  <a:gd name="T60" fmla="*/ 251 w 519"/>
                  <a:gd name="T61" fmla="*/ 455 h 573"/>
                  <a:gd name="T62" fmla="*/ 263 w 519"/>
                  <a:gd name="T63" fmla="*/ 432 h 573"/>
                  <a:gd name="T64" fmla="*/ 278 w 519"/>
                  <a:gd name="T65" fmla="*/ 411 h 573"/>
                  <a:gd name="T66" fmla="*/ 294 w 519"/>
                  <a:gd name="T67" fmla="*/ 390 h 573"/>
                  <a:gd name="T68" fmla="*/ 313 w 519"/>
                  <a:gd name="T69" fmla="*/ 372 h 573"/>
                  <a:gd name="T70" fmla="*/ 333 w 519"/>
                  <a:gd name="T71" fmla="*/ 354 h 573"/>
                  <a:gd name="T72" fmla="*/ 356 w 519"/>
                  <a:gd name="T73" fmla="*/ 339 h 573"/>
                  <a:gd name="T74" fmla="*/ 381 w 519"/>
                  <a:gd name="T75" fmla="*/ 324 h 573"/>
                  <a:gd name="T76" fmla="*/ 407 w 519"/>
                  <a:gd name="T77" fmla="*/ 312 h 573"/>
                  <a:gd name="T78" fmla="*/ 436 w 519"/>
                  <a:gd name="T79" fmla="*/ 300 h 573"/>
                  <a:gd name="T80" fmla="*/ 468 w 519"/>
                  <a:gd name="T81" fmla="*/ 291 h 573"/>
                  <a:gd name="T82" fmla="*/ 501 w 519"/>
                  <a:gd name="T83" fmla="*/ 284 h 573"/>
                  <a:gd name="T84" fmla="*/ 493 w 519"/>
                  <a:gd name="T85" fmla="*/ 280 h 573"/>
                  <a:gd name="T86" fmla="*/ 457 w 519"/>
                  <a:gd name="T87" fmla="*/ 275 h 573"/>
                  <a:gd name="T88" fmla="*/ 434 w 519"/>
                  <a:gd name="T89" fmla="*/ 269 h 573"/>
                  <a:gd name="T90" fmla="*/ 413 w 519"/>
                  <a:gd name="T91" fmla="*/ 261 h 573"/>
                  <a:gd name="T92" fmla="*/ 393 w 519"/>
                  <a:gd name="T93" fmla="*/ 252 h 573"/>
                  <a:gd name="T94" fmla="*/ 375 w 519"/>
                  <a:gd name="T95" fmla="*/ 240 h 573"/>
                  <a:gd name="T96" fmla="*/ 359 w 519"/>
                  <a:gd name="T97" fmla="*/ 226 h 573"/>
                  <a:gd name="T98" fmla="*/ 345 w 519"/>
                  <a:gd name="T99" fmla="*/ 209 h 573"/>
                  <a:gd name="T100" fmla="*/ 331 w 519"/>
                  <a:gd name="T101" fmla="*/ 190 h 573"/>
                  <a:gd name="T102" fmla="*/ 321 w 519"/>
                  <a:gd name="T103" fmla="*/ 168 h 573"/>
                  <a:gd name="T104" fmla="*/ 312 w 519"/>
                  <a:gd name="T105" fmla="*/ 144 h 573"/>
                  <a:gd name="T106" fmla="*/ 304 w 519"/>
                  <a:gd name="T107" fmla="*/ 117 h 573"/>
                  <a:gd name="T108" fmla="*/ 300 w 519"/>
                  <a:gd name="T109" fmla="*/ 87 h 573"/>
                  <a:gd name="T110" fmla="*/ 297 w 519"/>
                  <a:gd name="T111" fmla="*/ 55 h 573"/>
                  <a:gd name="T112" fmla="*/ 297 w 519"/>
                  <a:gd name="T113" fmla="*/ 19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9" h="573">
                    <a:moveTo>
                      <a:pt x="298" y="0"/>
                    </a:moveTo>
                    <a:lnTo>
                      <a:pt x="294" y="17"/>
                    </a:lnTo>
                    <a:lnTo>
                      <a:pt x="289" y="33"/>
                    </a:lnTo>
                    <a:lnTo>
                      <a:pt x="285" y="50"/>
                    </a:lnTo>
                    <a:lnTo>
                      <a:pt x="280" y="65"/>
                    </a:lnTo>
                    <a:lnTo>
                      <a:pt x="273" y="80"/>
                    </a:lnTo>
                    <a:lnTo>
                      <a:pt x="267" y="94"/>
                    </a:lnTo>
                    <a:lnTo>
                      <a:pt x="261" y="108"/>
                    </a:lnTo>
                    <a:lnTo>
                      <a:pt x="254" y="121"/>
                    </a:lnTo>
                    <a:lnTo>
                      <a:pt x="247" y="134"/>
                    </a:lnTo>
                    <a:lnTo>
                      <a:pt x="239" y="145"/>
                    </a:lnTo>
                    <a:lnTo>
                      <a:pt x="231" y="157"/>
                    </a:lnTo>
                    <a:lnTo>
                      <a:pt x="223" y="168"/>
                    </a:lnTo>
                    <a:lnTo>
                      <a:pt x="215" y="178"/>
                    </a:lnTo>
                    <a:lnTo>
                      <a:pt x="206" y="189"/>
                    </a:lnTo>
                    <a:lnTo>
                      <a:pt x="197" y="198"/>
                    </a:lnTo>
                    <a:lnTo>
                      <a:pt x="187" y="207"/>
                    </a:lnTo>
                    <a:lnTo>
                      <a:pt x="177" y="216"/>
                    </a:lnTo>
                    <a:lnTo>
                      <a:pt x="167" y="224"/>
                    </a:lnTo>
                    <a:lnTo>
                      <a:pt x="157" y="231"/>
                    </a:lnTo>
                    <a:lnTo>
                      <a:pt x="147" y="238"/>
                    </a:lnTo>
                    <a:lnTo>
                      <a:pt x="124" y="251"/>
                    </a:lnTo>
                    <a:lnTo>
                      <a:pt x="101" y="262"/>
                    </a:lnTo>
                    <a:lnTo>
                      <a:pt x="77" y="271"/>
                    </a:lnTo>
                    <a:lnTo>
                      <a:pt x="52" y="280"/>
                    </a:lnTo>
                    <a:lnTo>
                      <a:pt x="26" y="286"/>
                    </a:lnTo>
                    <a:lnTo>
                      <a:pt x="0" y="291"/>
                    </a:lnTo>
                    <a:lnTo>
                      <a:pt x="16" y="292"/>
                    </a:lnTo>
                    <a:lnTo>
                      <a:pt x="31" y="294"/>
                    </a:lnTo>
                    <a:lnTo>
                      <a:pt x="47" y="296"/>
                    </a:lnTo>
                    <a:lnTo>
                      <a:pt x="60" y="299"/>
                    </a:lnTo>
                    <a:lnTo>
                      <a:pt x="74" y="304"/>
                    </a:lnTo>
                    <a:lnTo>
                      <a:pt x="87" y="308"/>
                    </a:lnTo>
                    <a:lnTo>
                      <a:pt x="99" y="312"/>
                    </a:lnTo>
                    <a:lnTo>
                      <a:pt x="110" y="317"/>
                    </a:lnTo>
                    <a:lnTo>
                      <a:pt x="121" y="323"/>
                    </a:lnTo>
                    <a:lnTo>
                      <a:pt x="131" y="329"/>
                    </a:lnTo>
                    <a:lnTo>
                      <a:pt x="140" y="337"/>
                    </a:lnTo>
                    <a:lnTo>
                      <a:pt x="150" y="344"/>
                    </a:lnTo>
                    <a:lnTo>
                      <a:pt x="158" y="351"/>
                    </a:lnTo>
                    <a:lnTo>
                      <a:pt x="165" y="359"/>
                    </a:lnTo>
                    <a:lnTo>
                      <a:pt x="172" y="368"/>
                    </a:lnTo>
                    <a:lnTo>
                      <a:pt x="179" y="377"/>
                    </a:lnTo>
                    <a:lnTo>
                      <a:pt x="185" y="387"/>
                    </a:lnTo>
                    <a:lnTo>
                      <a:pt x="190" y="397"/>
                    </a:lnTo>
                    <a:lnTo>
                      <a:pt x="195" y="407"/>
                    </a:lnTo>
                    <a:lnTo>
                      <a:pt x="199" y="418"/>
                    </a:lnTo>
                    <a:lnTo>
                      <a:pt x="203" y="429"/>
                    </a:lnTo>
                    <a:lnTo>
                      <a:pt x="207" y="440"/>
                    </a:lnTo>
                    <a:lnTo>
                      <a:pt x="209" y="453"/>
                    </a:lnTo>
                    <a:lnTo>
                      <a:pt x="213" y="465"/>
                    </a:lnTo>
                    <a:lnTo>
                      <a:pt x="216" y="490"/>
                    </a:lnTo>
                    <a:lnTo>
                      <a:pt x="218" y="517"/>
                    </a:lnTo>
                    <a:lnTo>
                      <a:pt x="218" y="544"/>
                    </a:lnTo>
                    <a:lnTo>
                      <a:pt x="217" y="573"/>
                    </a:lnTo>
                    <a:lnTo>
                      <a:pt x="221" y="545"/>
                    </a:lnTo>
                    <a:lnTo>
                      <a:pt x="227" y="518"/>
                    </a:lnTo>
                    <a:lnTo>
                      <a:pt x="231" y="504"/>
                    </a:lnTo>
                    <a:lnTo>
                      <a:pt x="235" y="492"/>
                    </a:lnTo>
                    <a:lnTo>
                      <a:pt x="240" y="479"/>
                    </a:lnTo>
                    <a:lnTo>
                      <a:pt x="246" y="467"/>
                    </a:lnTo>
                    <a:lnTo>
                      <a:pt x="251" y="455"/>
                    </a:lnTo>
                    <a:lnTo>
                      <a:pt x="257" y="443"/>
                    </a:lnTo>
                    <a:lnTo>
                      <a:pt x="263" y="432"/>
                    </a:lnTo>
                    <a:lnTo>
                      <a:pt x="270" y="422"/>
                    </a:lnTo>
                    <a:lnTo>
                      <a:pt x="278" y="411"/>
                    </a:lnTo>
                    <a:lnTo>
                      <a:pt x="286" y="401"/>
                    </a:lnTo>
                    <a:lnTo>
                      <a:pt x="294" y="390"/>
                    </a:lnTo>
                    <a:lnTo>
                      <a:pt x="303" y="381"/>
                    </a:lnTo>
                    <a:lnTo>
                      <a:pt x="313" y="372"/>
                    </a:lnTo>
                    <a:lnTo>
                      <a:pt x="323" y="363"/>
                    </a:lnTo>
                    <a:lnTo>
                      <a:pt x="333" y="354"/>
                    </a:lnTo>
                    <a:lnTo>
                      <a:pt x="345" y="346"/>
                    </a:lnTo>
                    <a:lnTo>
                      <a:pt x="356" y="339"/>
                    </a:lnTo>
                    <a:lnTo>
                      <a:pt x="368" y="331"/>
                    </a:lnTo>
                    <a:lnTo>
                      <a:pt x="381" y="324"/>
                    </a:lnTo>
                    <a:lnTo>
                      <a:pt x="394" y="318"/>
                    </a:lnTo>
                    <a:lnTo>
                      <a:pt x="407" y="312"/>
                    </a:lnTo>
                    <a:lnTo>
                      <a:pt x="422" y="306"/>
                    </a:lnTo>
                    <a:lnTo>
                      <a:pt x="436" y="300"/>
                    </a:lnTo>
                    <a:lnTo>
                      <a:pt x="452" y="295"/>
                    </a:lnTo>
                    <a:lnTo>
                      <a:pt x="468" y="291"/>
                    </a:lnTo>
                    <a:lnTo>
                      <a:pt x="485" y="287"/>
                    </a:lnTo>
                    <a:lnTo>
                      <a:pt x="501" y="284"/>
                    </a:lnTo>
                    <a:lnTo>
                      <a:pt x="519" y="281"/>
                    </a:lnTo>
                    <a:lnTo>
                      <a:pt x="493" y="280"/>
                    </a:lnTo>
                    <a:lnTo>
                      <a:pt x="468" y="277"/>
                    </a:lnTo>
                    <a:lnTo>
                      <a:pt x="457" y="275"/>
                    </a:lnTo>
                    <a:lnTo>
                      <a:pt x="446" y="272"/>
                    </a:lnTo>
                    <a:lnTo>
                      <a:pt x="434" y="269"/>
                    </a:lnTo>
                    <a:lnTo>
                      <a:pt x="424" y="265"/>
                    </a:lnTo>
                    <a:lnTo>
                      <a:pt x="413" y="261"/>
                    </a:lnTo>
                    <a:lnTo>
                      <a:pt x="403" y="257"/>
                    </a:lnTo>
                    <a:lnTo>
                      <a:pt x="393" y="252"/>
                    </a:lnTo>
                    <a:lnTo>
                      <a:pt x="384" y="247"/>
                    </a:lnTo>
                    <a:lnTo>
                      <a:pt x="375" y="240"/>
                    </a:lnTo>
                    <a:lnTo>
                      <a:pt x="367" y="233"/>
                    </a:lnTo>
                    <a:lnTo>
                      <a:pt x="359" y="226"/>
                    </a:lnTo>
                    <a:lnTo>
                      <a:pt x="352" y="218"/>
                    </a:lnTo>
                    <a:lnTo>
                      <a:pt x="345" y="209"/>
                    </a:lnTo>
                    <a:lnTo>
                      <a:pt x="337" y="200"/>
                    </a:lnTo>
                    <a:lnTo>
                      <a:pt x="331" y="190"/>
                    </a:lnTo>
                    <a:lnTo>
                      <a:pt x="326" y="179"/>
                    </a:lnTo>
                    <a:lnTo>
                      <a:pt x="321" y="168"/>
                    </a:lnTo>
                    <a:lnTo>
                      <a:pt x="316" y="157"/>
                    </a:lnTo>
                    <a:lnTo>
                      <a:pt x="312" y="144"/>
                    </a:lnTo>
                    <a:lnTo>
                      <a:pt x="307" y="131"/>
                    </a:lnTo>
                    <a:lnTo>
                      <a:pt x="304" y="117"/>
                    </a:lnTo>
                    <a:lnTo>
                      <a:pt x="302" y="103"/>
                    </a:lnTo>
                    <a:lnTo>
                      <a:pt x="300" y="87"/>
                    </a:lnTo>
                    <a:lnTo>
                      <a:pt x="298" y="72"/>
                    </a:lnTo>
                    <a:lnTo>
                      <a:pt x="297" y="55"/>
                    </a:lnTo>
                    <a:lnTo>
                      <a:pt x="297" y="38"/>
                    </a:lnTo>
                    <a:lnTo>
                      <a:pt x="297" y="19"/>
                    </a:lnTo>
                    <a:lnTo>
                      <a:pt x="298" y="0"/>
                    </a:lnTo>
                    <a:close/>
                  </a:path>
                </a:pathLst>
              </a:custGeom>
              <a:solidFill>
                <a:srgbClr val="DF00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101" name="Freeform 16">
                <a:extLst>
                  <a:ext uri="{FF2B5EF4-FFF2-40B4-BE49-F238E27FC236}">
                    <a16:creationId xmlns:a16="http://schemas.microsoft.com/office/drawing/2014/main" id="{0049DADC-5647-4A1B-8D25-BB68E20582BE}"/>
                  </a:ext>
                </a:extLst>
              </p:cNvPr>
              <p:cNvSpPr>
                <a:spLocks/>
              </p:cNvSpPr>
              <p:nvPr/>
            </p:nvSpPr>
            <p:spPr bwMode="auto">
              <a:xfrm>
                <a:off x="5579003" y="3921377"/>
                <a:ext cx="498301" cy="125818"/>
              </a:xfrm>
              <a:custGeom>
                <a:avLst/>
                <a:gdLst>
                  <a:gd name="T0" fmla="*/ 112 w 2701"/>
                  <a:gd name="T1" fmla="*/ 638 h 682"/>
                  <a:gd name="T2" fmla="*/ 324 w 2701"/>
                  <a:gd name="T3" fmla="*/ 520 h 682"/>
                  <a:gd name="T4" fmla="*/ 500 w 2701"/>
                  <a:gd name="T5" fmla="*/ 438 h 682"/>
                  <a:gd name="T6" fmla="*/ 606 w 2701"/>
                  <a:gd name="T7" fmla="*/ 394 h 682"/>
                  <a:gd name="T8" fmla="*/ 713 w 2701"/>
                  <a:gd name="T9" fmla="*/ 357 h 682"/>
                  <a:gd name="T10" fmla="*/ 822 w 2701"/>
                  <a:gd name="T11" fmla="*/ 325 h 682"/>
                  <a:gd name="T12" fmla="*/ 930 w 2701"/>
                  <a:gd name="T13" fmla="*/ 297 h 682"/>
                  <a:gd name="T14" fmla="*/ 1040 w 2701"/>
                  <a:gd name="T15" fmla="*/ 275 h 682"/>
                  <a:gd name="T16" fmla="*/ 1153 w 2701"/>
                  <a:gd name="T17" fmla="*/ 259 h 682"/>
                  <a:gd name="T18" fmla="*/ 1255 w 2701"/>
                  <a:gd name="T19" fmla="*/ 249 h 682"/>
                  <a:gd name="T20" fmla="*/ 1352 w 2701"/>
                  <a:gd name="T21" fmla="*/ 248 h 682"/>
                  <a:gd name="T22" fmla="*/ 1446 w 2701"/>
                  <a:gd name="T23" fmla="*/ 255 h 682"/>
                  <a:gd name="T24" fmla="*/ 1541 w 2701"/>
                  <a:gd name="T25" fmla="*/ 269 h 682"/>
                  <a:gd name="T26" fmla="*/ 1633 w 2701"/>
                  <a:gd name="T27" fmla="*/ 290 h 682"/>
                  <a:gd name="T28" fmla="*/ 1722 w 2701"/>
                  <a:gd name="T29" fmla="*/ 318 h 682"/>
                  <a:gd name="T30" fmla="*/ 1807 w 2701"/>
                  <a:gd name="T31" fmla="*/ 351 h 682"/>
                  <a:gd name="T32" fmla="*/ 1889 w 2701"/>
                  <a:gd name="T33" fmla="*/ 390 h 682"/>
                  <a:gd name="T34" fmla="*/ 1966 w 2701"/>
                  <a:gd name="T35" fmla="*/ 436 h 682"/>
                  <a:gd name="T36" fmla="*/ 2036 w 2701"/>
                  <a:gd name="T37" fmla="*/ 485 h 682"/>
                  <a:gd name="T38" fmla="*/ 2101 w 2701"/>
                  <a:gd name="T39" fmla="*/ 539 h 682"/>
                  <a:gd name="T40" fmla="*/ 2159 w 2701"/>
                  <a:gd name="T41" fmla="*/ 516 h 682"/>
                  <a:gd name="T42" fmla="*/ 2217 w 2701"/>
                  <a:gd name="T43" fmla="*/ 500 h 682"/>
                  <a:gd name="T44" fmla="*/ 2273 w 2701"/>
                  <a:gd name="T45" fmla="*/ 487 h 682"/>
                  <a:gd name="T46" fmla="*/ 2330 w 2701"/>
                  <a:gd name="T47" fmla="*/ 480 h 682"/>
                  <a:gd name="T48" fmla="*/ 2443 w 2701"/>
                  <a:gd name="T49" fmla="*/ 479 h 682"/>
                  <a:gd name="T50" fmla="*/ 2555 w 2701"/>
                  <a:gd name="T51" fmla="*/ 496 h 682"/>
                  <a:gd name="T52" fmla="*/ 2665 w 2701"/>
                  <a:gd name="T53" fmla="*/ 530 h 682"/>
                  <a:gd name="T54" fmla="*/ 2663 w 2701"/>
                  <a:gd name="T55" fmla="*/ 497 h 682"/>
                  <a:gd name="T56" fmla="*/ 2603 w 2701"/>
                  <a:gd name="T57" fmla="*/ 430 h 682"/>
                  <a:gd name="T58" fmla="*/ 2540 w 2701"/>
                  <a:gd name="T59" fmla="*/ 371 h 682"/>
                  <a:gd name="T60" fmla="*/ 2476 w 2701"/>
                  <a:gd name="T61" fmla="*/ 318 h 682"/>
                  <a:gd name="T62" fmla="*/ 2409 w 2701"/>
                  <a:gd name="T63" fmla="*/ 269 h 682"/>
                  <a:gd name="T64" fmla="*/ 2319 w 2701"/>
                  <a:gd name="T65" fmla="*/ 212 h 682"/>
                  <a:gd name="T66" fmla="*/ 2177 w 2701"/>
                  <a:gd name="T67" fmla="*/ 141 h 682"/>
                  <a:gd name="T68" fmla="*/ 2032 w 2701"/>
                  <a:gd name="T69" fmla="*/ 83 h 682"/>
                  <a:gd name="T70" fmla="*/ 1904 w 2701"/>
                  <a:gd name="T71" fmla="*/ 43 h 682"/>
                  <a:gd name="T72" fmla="*/ 1785 w 2701"/>
                  <a:gd name="T73" fmla="*/ 18 h 682"/>
                  <a:gd name="T74" fmla="*/ 1661 w 2701"/>
                  <a:gd name="T75" fmla="*/ 4 h 682"/>
                  <a:gd name="T76" fmla="*/ 1536 w 2701"/>
                  <a:gd name="T77" fmla="*/ 0 h 682"/>
                  <a:gd name="T78" fmla="*/ 1410 w 2701"/>
                  <a:gd name="T79" fmla="*/ 4 h 682"/>
                  <a:gd name="T80" fmla="*/ 1286 w 2701"/>
                  <a:gd name="T81" fmla="*/ 16 h 682"/>
                  <a:gd name="T82" fmla="*/ 1163 w 2701"/>
                  <a:gd name="T83" fmla="*/ 36 h 682"/>
                  <a:gd name="T84" fmla="*/ 1044 w 2701"/>
                  <a:gd name="T85" fmla="*/ 62 h 682"/>
                  <a:gd name="T86" fmla="*/ 931 w 2701"/>
                  <a:gd name="T87" fmla="*/ 93 h 682"/>
                  <a:gd name="T88" fmla="*/ 824 w 2701"/>
                  <a:gd name="T89" fmla="*/ 128 h 682"/>
                  <a:gd name="T90" fmla="*/ 724 w 2701"/>
                  <a:gd name="T91" fmla="*/ 168 h 682"/>
                  <a:gd name="T92" fmla="*/ 583 w 2701"/>
                  <a:gd name="T93" fmla="*/ 232 h 682"/>
                  <a:gd name="T94" fmla="*/ 446 w 2701"/>
                  <a:gd name="T95" fmla="*/ 306 h 682"/>
                  <a:gd name="T96" fmla="*/ 310 w 2701"/>
                  <a:gd name="T97" fmla="*/ 389 h 682"/>
                  <a:gd name="T98" fmla="*/ 176 w 2701"/>
                  <a:gd name="T99" fmla="*/ 479 h 682"/>
                  <a:gd name="T100" fmla="*/ 44 w 2701"/>
                  <a:gd name="T101" fmla="*/ 575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01" h="682">
                    <a:moveTo>
                      <a:pt x="0" y="608"/>
                    </a:moveTo>
                    <a:lnTo>
                      <a:pt x="41" y="682"/>
                    </a:lnTo>
                    <a:lnTo>
                      <a:pt x="112" y="638"/>
                    </a:lnTo>
                    <a:lnTo>
                      <a:pt x="183" y="597"/>
                    </a:lnTo>
                    <a:lnTo>
                      <a:pt x="253" y="558"/>
                    </a:lnTo>
                    <a:lnTo>
                      <a:pt x="324" y="520"/>
                    </a:lnTo>
                    <a:lnTo>
                      <a:pt x="395" y="485"/>
                    </a:lnTo>
                    <a:lnTo>
                      <a:pt x="465" y="453"/>
                    </a:lnTo>
                    <a:lnTo>
                      <a:pt x="500" y="438"/>
                    </a:lnTo>
                    <a:lnTo>
                      <a:pt x="536" y="422"/>
                    </a:lnTo>
                    <a:lnTo>
                      <a:pt x="571" y="409"/>
                    </a:lnTo>
                    <a:lnTo>
                      <a:pt x="606" y="394"/>
                    </a:lnTo>
                    <a:lnTo>
                      <a:pt x="642" y="382"/>
                    </a:lnTo>
                    <a:lnTo>
                      <a:pt x="677" y="369"/>
                    </a:lnTo>
                    <a:lnTo>
                      <a:pt x="713" y="357"/>
                    </a:lnTo>
                    <a:lnTo>
                      <a:pt x="749" y="346"/>
                    </a:lnTo>
                    <a:lnTo>
                      <a:pt x="785" y="334"/>
                    </a:lnTo>
                    <a:lnTo>
                      <a:pt x="822" y="325"/>
                    </a:lnTo>
                    <a:lnTo>
                      <a:pt x="858" y="314"/>
                    </a:lnTo>
                    <a:lnTo>
                      <a:pt x="894" y="305"/>
                    </a:lnTo>
                    <a:lnTo>
                      <a:pt x="930" y="297"/>
                    </a:lnTo>
                    <a:lnTo>
                      <a:pt x="967" y="290"/>
                    </a:lnTo>
                    <a:lnTo>
                      <a:pt x="1004" y="282"/>
                    </a:lnTo>
                    <a:lnTo>
                      <a:pt x="1040" y="275"/>
                    </a:lnTo>
                    <a:lnTo>
                      <a:pt x="1078" y="269"/>
                    </a:lnTo>
                    <a:lnTo>
                      <a:pt x="1115" y="264"/>
                    </a:lnTo>
                    <a:lnTo>
                      <a:pt x="1153" y="259"/>
                    </a:lnTo>
                    <a:lnTo>
                      <a:pt x="1191" y="254"/>
                    </a:lnTo>
                    <a:lnTo>
                      <a:pt x="1223" y="251"/>
                    </a:lnTo>
                    <a:lnTo>
                      <a:pt x="1255" y="249"/>
                    </a:lnTo>
                    <a:lnTo>
                      <a:pt x="1287" y="248"/>
                    </a:lnTo>
                    <a:lnTo>
                      <a:pt x="1320" y="248"/>
                    </a:lnTo>
                    <a:lnTo>
                      <a:pt x="1352" y="248"/>
                    </a:lnTo>
                    <a:lnTo>
                      <a:pt x="1384" y="250"/>
                    </a:lnTo>
                    <a:lnTo>
                      <a:pt x="1415" y="252"/>
                    </a:lnTo>
                    <a:lnTo>
                      <a:pt x="1446" y="255"/>
                    </a:lnTo>
                    <a:lnTo>
                      <a:pt x="1478" y="259"/>
                    </a:lnTo>
                    <a:lnTo>
                      <a:pt x="1509" y="264"/>
                    </a:lnTo>
                    <a:lnTo>
                      <a:pt x="1541" y="269"/>
                    </a:lnTo>
                    <a:lnTo>
                      <a:pt x="1572" y="275"/>
                    </a:lnTo>
                    <a:lnTo>
                      <a:pt x="1602" y="282"/>
                    </a:lnTo>
                    <a:lnTo>
                      <a:pt x="1633" y="290"/>
                    </a:lnTo>
                    <a:lnTo>
                      <a:pt x="1663" y="299"/>
                    </a:lnTo>
                    <a:lnTo>
                      <a:pt x="1693" y="307"/>
                    </a:lnTo>
                    <a:lnTo>
                      <a:pt x="1722" y="318"/>
                    </a:lnTo>
                    <a:lnTo>
                      <a:pt x="1751" y="328"/>
                    </a:lnTo>
                    <a:lnTo>
                      <a:pt x="1779" y="339"/>
                    </a:lnTo>
                    <a:lnTo>
                      <a:pt x="1807" y="351"/>
                    </a:lnTo>
                    <a:lnTo>
                      <a:pt x="1835" y="363"/>
                    </a:lnTo>
                    <a:lnTo>
                      <a:pt x="1862" y="377"/>
                    </a:lnTo>
                    <a:lnTo>
                      <a:pt x="1889" y="390"/>
                    </a:lnTo>
                    <a:lnTo>
                      <a:pt x="1916" y="405"/>
                    </a:lnTo>
                    <a:lnTo>
                      <a:pt x="1940" y="420"/>
                    </a:lnTo>
                    <a:lnTo>
                      <a:pt x="1966" y="436"/>
                    </a:lnTo>
                    <a:lnTo>
                      <a:pt x="1990" y="451"/>
                    </a:lnTo>
                    <a:lnTo>
                      <a:pt x="2014" y="468"/>
                    </a:lnTo>
                    <a:lnTo>
                      <a:pt x="2036" y="485"/>
                    </a:lnTo>
                    <a:lnTo>
                      <a:pt x="2059" y="503"/>
                    </a:lnTo>
                    <a:lnTo>
                      <a:pt x="2081" y="520"/>
                    </a:lnTo>
                    <a:lnTo>
                      <a:pt x="2101" y="539"/>
                    </a:lnTo>
                    <a:lnTo>
                      <a:pt x="2121" y="531"/>
                    </a:lnTo>
                    <a:lnTo>
                      <a:pt x="2140" y="524"/>
                    </a:lnTo>
                    <a:lnTo>
                      <a:pt x="2159" y="516"/>
                    </a:lnTo>
                    <a:lnTo>
                      <a:pt x="2178" y="510"/>
                    </a:lnTo>
                    <a:lnTo>
                      <a:pt x="2197" y="505"/>
                    </a:lnTo>
                    <a:lnTo>
                      <a:pt x="2217" y="500"/>
                    </a:lnTo>
                    <a:lnTo>
                      <a:pt x="2235" y="495"/>
                    </a:lnTo>
                    <a:lnTo>
                      <a:pt x="2255" y="490"/>
                    </a:lnTo>
                    <a:lnTo>
                      <a:pt x="2273" y="487"/>
                    </a:lnTo>
                    <a:lnTo>
                      <a:pt x="2293" y="484"/>
                    </a:lnTo>
                    <a:lnTo>
                      <a:pt x="2311" y="482"/>
                    </a:lnTo>
                    <a:lnTo>
                      <a:pt x="2330" y="480"/>
                    </a:lnTo>
                    <a:lnTo>
                      <a:pt x="2368" y="477"/>
                    </a:lnTo>
                    <a:lnTo>
                      <a:pt x="2406" y="477"/>
                    </a:lnTo>
                    <a:lnTo>
                      <a:pt x="2443" y="479"/>
                    </a:lnTo>
                    <a:lnTo>
                      <a:pt x="2481" y="483"/>
                    </a:lnTo>
                    <a:lnTo>
                      <a:pt x="2518" y="488"/>
                    </a:lnTo>
                    <a:lnTo>
                      <a:pt x="2555" y="496"/>
                    </a:lnTo>
                    <a:lnTo>
                      <a:pt x="2592" y="505"/>
                    </a:lnTo>
                    <a:lnTo>
                      <a:pt x="2629" y="516"/>
                    </a:lnTo>
                    <a:lnTo>
                      <a:pt x="2665" y="530"/>
                    </a:lnTo>
                    <a:lnTo>
                      <a:pt x="2701" y="544"/>
                    </a:lnTo>
                    <a:lnTo>
                      <a:pt x="2683" y="519"/>
                    </a:lnTo>
                    <a:lnTo>
                      <a:pt x="2663" y="497"/>
                    </a:lnTo>
                    <a:lnTo>
                      <a:pt x="2643" y="474"/>
                    </a:lnTo>
                    <a:lnTo>
                      <a:pt x="2623" y="452"/>
                    </a:lnTo>
                    <a:lnTo>
                      <a:pt x="2603" y="430"/>
                    </a:lnTo>
                    <a:lnTo>
                      <a:pt x="2583" y="410"/>
                    </a:lnTo>
                    <a:lnTo>
                      <a:pt x="2562" y="390"/>
                    </a:lnTo>
                    <a:lnTo>
                      <a:pt x="2540" y="371"/>
                    </a:lnTo>
                    <a:lnTo>
                      <a:pt x="2520" y="353"/>
                    </a:lnTo>
                    <a:lnTo>
                      <a:pt x="2498" y="335"/>
                    </a:lnTo>
                    <a:lnTo>
                      <a:pt x="2476" y="318"/>
                    </a:lnTo>
                    <a:lnTo>
                      <a:pt x="2455" y="301"/>
                    </a:lnTo>
                    <a:lnTo>
                      <a:pt x="2432" y="284"/>
                    </a:lnTo>
                    <a:lnTo>
                      <a:pt x="2409" y="269"/>
                    </a:lnTo>
                    <a:lnTo>
                      <a:pt x="2388" y="254"/>
                    </a:lnTo>
                    <a:lnTo>
                      <a:pt x="2365" y="240"/>
                    </a:lnTo>
                    <a:lnTo>
                      <a:pt x="2319" y="212"/>
                    </a:lnTo>
                    <a:lnTo>
                      <a:pt x="2272" y="187"/>
                    </a:lnTo>
                    <a:lnTo>
                      <a:pt x="2225" y="163"/>
                    </a:lnTo>
                    <a:lnTo>
                      <a:pt x="2177" y="141"/>
                    </a:lnTo>
                    <a:lnTo>
                      <a:pt x="2129" y="120"/>
                    </a:lnTo>
                    <a:lnTo>
                      <a:pt x="2081" y="101"/>
                    </a:lnTo>
                    <a:lnTo>
                      <a:pt x="2032" y="83"/>
                    </a:lnTo>
                    <a:lnTo>
                      <a:pt x="1983" y="66"/>
                    </a:lnTo>
                    <a:lnTo>
                      <a:pt x="1943" y="54"/>
                    </a:lnTo>
                    <a:lnTo>
                      <a:pt x="1904" y="43"/>
                    </a:lnTo>
                    <a:lnTo>
                      <a:pt x="1865" y="33"/>
                    </a:lnTo>
                    <a:lnTo>
                      <a:pt x="1825" y="25"/>
                    </a:lnTo>
                    <a:lnTo>
                      <a:pt x="1785" y="18"/>
                    </a:lnTo>
                    <a:lnTo>
                      <a:pt x="1743" y="12"/>
                    </a:lnTo>
                    <a:lnTo>
                      <a:pt x="1702" y="7"/>
                    </a:lnTo>
                    <a:lnTo>
                      <a:pt x="1661" y="4"/>
                    </a:lnTo>
                    <a:lnTo>
                      <a:pt x="1620" y="1"/>
                    </a:lnTo>
                    <a:lnTo>
                      <a:pt x="1577" y="0"/>
                    </a:lnTo>
                    <a:lnTo>
                      <a:pt x="1536" y="0"/>
                    </a:lnTo>
                    <a:lnTo>
                      <a:pt x="1494" y="0"/>
                    </a:lnTo>
                    <a:lnTo>
                      <a:pt x="1453" y="2"/>
                    </a:lnTo>
                    <a:lnTo>
                      <a:pt x="1410" y="4"/>
                    </a:lnTo>
                    <a:lnTo>
                      <a:pt x="1369" y="7"/>
                    </a:lnTo>
                    <a:lnTo>
                      <a:pt x="1327" y="11"/>
                    </a:lnTo>
                    <a:lnTo>
                      <a:pt x="1286" y="16"/>
                    </a:lnTo>
                    <a:lnTo>
                      <a:pt x="1244" y="23"/>
                    </a:lnTo>
                    <a:lnTo>
                      <a:pt x="1204" y="29"/>
                    </a:lnTo>
                    <a:lnTo>
                      <a:pt x="1163" y="36"/>
                    </a:lnTo>
                    <a:lnTo>
                      <a:pt x="1124" y="44"/>
                    </a:lnTo>
                    <a:lnTo>
                      <a:pt x="1083" y="53"/>
                    </a:lnTo>
                    <a:lnTo>
                      <a:pt x="1044" y="62"/>
                    </a:lnTo>
                    <a:lnTo>
                      <a:pt x="1006" y="71"/>
                    </a:lnTo>
                    <a:lnTo>
                      <a:pt x="968" y="82"/>
                    </a:lnTo>
                    <a:lnTo>
                      <a:pt x="931" y="93"/>
                    </a:lnTo>
                    <a:lnTo>
                      <a:pt x="894" y="104"/>
                    </a:lnTo>
                    <a:lnTo>
                      <a:pt x="859" y="116"/>
                    </a:lnTo>
                    <a:lnTo>
                      <a:pt x="824" y="128"/>
                    </a:lnTo>
                    <a:lnTo>
                      <a:pt x="789" y="141"/>
                    </a:lnTo>
                    <a:lnTo>
                      <a:pt x="756" y="154"/>
                    </a:lnTo>
                    <a:lnTo>
                      <a:pt x="724" y="168"/>
                    </a:lnTo>
                    <a:lnTo>
                      <a:pt x="676" y="187"/>
                    </a:lnTo>
                    <a:lnTo>
                      <a:pt x="630" y="209"/>
                    </a:lnTo>
                    <a:lnTo>
                      <a:pt x="583" y="232"/>
                    </a:lnTo>
                    <a:lnTo>
                      <a:pt x="537" y="255"/>
                    </a:lnTo>
                    <a:lnTo>
                      <a:pt x="492" y="280"/>
                    </a:lnTo>
                    <a:lnTo>
                      <a:pt x="446" y="306"/>
                    </a:lnTo>
                    <a:lnTo>
                      <a:pt x="400" y="332"/>
                    </a:lnTo>
                    <a:lnTo>
                      <a:pt x="355" y="360"/>
                    </a:lnTo>
                    <a:lnTo>
                      <a:pt x="310" y="389"/>
                    </a:lnTo>
                    <a:lnTo>
                      <a:pt x="265" y="418"/>
                    </a:lnTo>
                    <a:lnTo>
                      <a:pt x="220" y="448"/>
                    </a:lnTo>
                    <a:lnTo>
                      <a:pt x="176" y="479"/>
                    </a:lnTo>
                    <a:lnTo>
                      <a:pt x="132" y="510"/>
                    </a:lnTo>
                    <a:lnTo>
                      <a:pt x="87" y="542"/>
                    </a:lnTo>
                    <a:lnTo>
                      <a:pt x="44" y="575"/>
                    </a:lnTo>
                    <a:lnTo>
                      <a:pt x="0" y="608"/>
                    </a:lnTo>
                    <a:close/>
                  </a:path>
                </a:pathLst>
              </a:custGeom>
              <a:solidFill>
                <a:srgbClr val="00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102" name="Freeform 15">
                <a:extLst>
                  <a:ext uri="{FF2B5EF4-FFF2-40B4-BE49-F238E27FC236}">
                    <a16:creationId xmlns:a16="http://schemas.microsoft.com/office/drawing/2014/main" id="{35CD48EA-817F-4F47-890B-991C4E3E5FC4}"/>
                  </a:ext>
                </a:extLst>
              </p:cNvPr>
              <p:cNvSpPr>
                <a:spLocks noEditPoints="1"/>
              </p:cNvSpPr>
              <p:nvPr/>
            </p:nvSpPr>
            <p:spPr bwMode="auto">
              <a:xfrm>
                <a:off x="6603637" y="4028009"/>
                <a:ext cx="59014" cy="35790"/>
              </a:xfrm>
              <a:custGeom>
                <a:avLst/>
                <a:gdLst>
                  <a:gd name="T0" fmla="*/ 68 w 320"/>
                  <a:gd name="T1" fmla="*/ 196 h 196"/>
                  <a:gd name="T2" fmla="*/ 50 w 320"/>
                  <a:gd name="T3" fmla="*/ 196 h 196"/>
                  <a:gd name="T4" fmla="*/ 50 w 320"/>
                  <a:gd name="T5" fmla="*/ 20 h 196"/>
                  <a:gd name="T6" fmla="*/ 0 w 320"/>
                  <a:gd name="T7" fmla="*/ 20 h 196"/>
                  <a:gd name="T8" fmla="*/ 0 w 320"/>
                  <a:gd name="T9" fmla="*/ 0 h 196"/>
                  <a:gd name="T10" fmla="*/ 120 w 320"/>
                  <a:gd name="T11" fmla="*/ 0 h 196"/>
                  <a:gd name="T12" fmla="*/ 120 w 320"/>
                  <a:gd name="T13" fmla="*/ 20 h 196"/>
                  <a:gd name="T14" fmla="*/ 68 w 320"/>
                  <a:gd name="T15" fmla="*/ 20 h 196"/>
                  <a:gd name="T16" fmla="*/ 68 w 320"/>
                  <a:gd name="T17" fmla="*/ 196 h 196"/>
                  <a:gd name="T18" fmla="*/ 128 w 320"/>
                  <a:gd name="T19" fmla="*/ 196 h 196"/>
                  <a:gd name="T20" fmla="*/ 128 w 320"/>
                  <a:gd name="T21" fmla="*/ 0 h 196"/>
                  <a:gd name="T22" fmla="*/ 157 w 320"/>
                  <a:gd name="T23" fmla="*/ 0 h 196"/>
                  <a:gd name="T24" fmla="*/ 224 w 320"/>
                  <a:gd name="T25" fmla="*/ 171 h 196"/>
                  <a:gd name="T26" fmla="*/ 291 w 320"/>
                  <a:gd name="T27" fmla="*/ 0 h 196"/>
                  <a:gd name="T28" fmla="*/ 320 w 320"/>
                  <a:gd name="T29" fmla="*/ 0 h 196"/>
                  <a:gd name="T30" fmla="*/ 320 w 320"/>
                  <a:gd name="T31" fmla="*/ 196 h 196"/>
                  <a:gd name="T32" fmla="*/ 301 w 320"/>
                  <a:gd name="T33" fmla="*/ 196 h 196"/>
                  <a:gd name="T34" fmla="*/ 301 w 320"/>
                  <a:gd name="T35" fmla="*/ 23 h 196"/>
                  <a:gd name="T36" fmla="*/ 233 w 320"/>
                  <a:gd name="T37" fmla="*/ 196 h 196"/>
                  <a:gd name="T38" fmla="*/ 216 w 320"/>
                  <a:gd name="T39" fmla="*/ 196 h 196"/>
                  <a:gd name="T40" fmla="*/ 147 w 320"/>
                  <a:gd name="T41" fmla="*/ 23 h 196"/>
                  <a:gd name="T42" fmla="*/ 147 w 320"/>
                  <a:gd name="T43" fmla="*/ 196 h 196"/>
                  <a:gd name="T44" fmla="*/ 128 w 320"/>
                  <a:gd name="T45"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0" h="196">
                    <a:moveTo>
                      <a:pt x="68" y="196"/>
                    </a:moveTo>
                    <a:lnTo>
                      <a:pt x="50" y="196"/>
                    </a:lnTo>
                    <a:lnTo>
                      <a:pt x="50" y="20"/>
                    </a:lnTo>
                    <a:lnTo>
                      <a:pt x="0" y="20"/>
                    </a:lnTo>
                    <a:lnTo>
                      <a:pt x="0" y="0"/>
                    </a:lnTo>
                    <a:lnTo>
                      <a:pt x="120" y="0"/>
                    </a:lnTo>
                    <a:lnTo>
                      <a:pt x="120" y="20"/>
                    </a:lnTo>
                    <a:lnTo>
                      <a:pt x="68" y="20"/>
                    </a:lnTo>
                    <a:lnTo>
                      <a:pt x="68" y="196"/>
                    </a:lnTo>
                    <a:close/>
                    <a:moveTo>
                      <a:pt x="128" y="196"/>
                    </a:moveTo>
                    <a:lnTo>
                      <a:pt x="128" y="0"/>
                    </a:lnTo>
                    <a:lnTo>
                      <a:pt x="157" y="0"/>
                    </a:lnTo>
                    <a:lnTo>
                      <a:pt x="224" y="171"/>
                    </a:lnTo>
                    <a:lnTo>
                      <a:pt x="291" y="0"/>
                    </a:lnTo>
                    <a:lnTo>
                      <a:pt x="320" y="0"/>
                    </a:lnTo>
                    <a:lnTo>
                      <a:pt x="320" y="196"/>
                    </a:lnTo>
                    <a:lnTo>
                      <a:pt x="301" y="196"/>
                    </a:lnTo>
                    <a:lnTo>
                      <a:pt x="301" y="23"/>
                    </a:lnTo>
                    <a:lnTo>
                      <a:pt x="233" y="196"/>
                    </a:lnTo>
                    <a:lnTo>
                      <a:pt x="216" y="196"/>
                    </a:lnTo>
                    <a:lnTo>
                      <a:pt x="147" y="23"/>
                    </a:lnTo>
                    <a:lnTo>
                      <a:pt x="147" y="196"/>
                    </a:lnTo>
                    <a:lnTo>
                      <a:pt x="128"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pic>
            <p:nvPicPr>
              <p:cNvPr id="103" name="Picture 14" descr="Azona-logo(round)">
                <a:extLst>
                  <a:ext uri="{FF2B5EF4-FFF2-40B4-BE49-F238E27FC236}">
                    <a16:creationId xmlns:a16="http://schemas.microsoft.com/office/drawing/2014/main" id="{C85B09C8-9C2E-464D-846D-596E7271550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995053" y="3946098"/>
                <a:ext cx="66391" cy="13282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2" name="Straight Connector 71">
              <a:extLst>
                <a:ext uri="{FF2B5EF4-FFF2-40B4-BE49-F238E27FC236}">
                  <a16:creationId xmlns:a16="http://schemas.microsoft.com/office/drawing/2014/main" id="{B80632EB-64EB-9C46-8D4D-88AC9E545DFB}"/>
                </a:ext>
              </a:extLst>
            </p:cNvPr>
            <p:cNvCxnSpPr/>
            <p:nvPr/>
          </p:nvCxnSpPr>
          <p:spPr>
            <a:xfrm>
              <a:off x="4964152" y="1498638"/>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0" name="Group 19">
            <a:extLst>
              <a:ext uri="{FF2B5EF4-FFF2-40B4-BE49-F238E27FC236}">
                <a16:creationId xmlns:a16="http://schemas.microsoft.com/office/drawing/2014/main" id="{AE2DB625-AEBA-1C4F-AA10-5B0FF85C7997}"/>
              </a:ext>
            </a:extLst>
          </p:cNvPr>
          <p:cNvGrpSpPr/>
          <p:nvPr/>
        </p:nvGrpSpPr>
        <p:grpSpPr>
          <a:xfrm>
            <a:off x="4964152" y="1665985"/>
            <a:ext cx="6889504" cy="1343401"/>
            <a:chOff x="4964152" y="1665985"/>
            <a:chExt cx="6889504" cy="1343401"/>
          </a:xfrm>
        </p:grpSpPr>
        <p:grpSp>
          <p:nvGrpSpPr>
            <p:cNvPr id="11" name="Group 10">
              <a:extLst>
                <a:ext uri="{FF2B5EF4-FFF2-40B4-BE49-F238E27FC236}">
                  <a16:creationId xmlns:a16="http://schemas.microsoft.com/office/drawing/2014/main" id="{B7ABC9A6-9B0F-8545-A08D-7B188A3B16DD}"/>
                </a:ext>
              </a:extLst>
            </p:cNvPr>
            <p:cNvGrpSpPr/>
            <p:nvPr/>
          </p:nvGrpSpPr>
          <p:grpSpPr>
            <a:xfrm>
              <a:off x="5090680" y="1711230"/>
              <a:ext cx="1335733" cy="1142057"/>
              <a:chOff x="5090680" y="1711231"/>
              <a:chExt cx="1057017" cy="903754"/>
            </a:xfrm>
          </p:grpSpPr>
          <p:pic>
            <p:nvPicPr>
              <p:cNvPr id="3" name="Picture 2">
                <a:extLst>
                  <a:ext uri="{FF2B5EF4-FFF2-40B4-BE49-F238E27FC236}">
                    <a16:creationId xmlns:a16="http://schemas.microsoft.com/office/drawing/2014/main" id="{9F04E66F-3FA5-4C56-9489-E0B6D3BC1DF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94770" y="1715661"/>
                <a:ext cx="509841" cy="490901"/>
              </a:xfrm>
              <a:prstGeom prst="rect">
                <a:avLst/>
              </a:prstGeom>
            </p:spPr>
          </p:pic>
          <p:pic>
            <p:nvPicPr>
              <p:cNvPr id="9" name="Picture 8">
                <a:extLst>
                  <a:ext uri="{FF2B5EF4-FFF2-40B4-BE49-F238E27FC236}">
                    <a16:creationId xmlns:a16="http://schemas.microsoft.com/office/drawing/2014/main" id="{031961EE-4852-441F-AD8A-578618BDF37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631674" y="1711231"/>
                <a:ext cx="516023" cy="493032"/>
              </a:xfrm>
              <a:prstGeom prst="rect">
                <a:avLst/>
              </a:prstGeom>
            </p:spPr>
          </p:pic>
          <p:pic>
            <p:nvPicPr>
              <p:cNvPr id="80" name="Picture 79">
                <a:extLst>
                  <a:ext uri="{FF2B5EF4-FFF2-40B4-BE49-F238E27FC236}">
                    <a16:creationId xmlns:a16="http://schemas.microsoft.com/office/drawing/2014/main" id="{793B16B0-7772-4ABC-9906-FBBECB68687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90680" y="2228499"/>
                <a:ext cx="1057017" cy="386486"/>
              </a:xfrm>
              <a:prstGeom prst="rect">
                <a:avLst/>
              </a:prstGeom>
            </p:spPr>
          </p:pic>
        </p:grpSp>
        <p:cxnSp>
          <p:nvCxnSpPr>
            <p:cNvPr id="71" name="Straight Connector 70">
              <a:extLst>
                <a:ext uri="{FF2B5EF4-FFF2-40B4-BE49-F238E27FC236}">
                  <a16:creationId xmlns:a16="http://schemas.microsoft.com/office/drawing/2014/main" id="{0072E140-BAEE-354A-9B20-BC09243865AA}"/>
                </a:ext>
              </a:extLst>
            </p:cNvPr>
            <p:cNvCxnSpPr/>
            <p:nvPr/>
          </p:nvCxnSpPr>
          <p:spPr>
            <a:xfrm>
              <a:off x="4964152" y="3009386"/>
              <a:ext cx="6425646" cy="0"/>
            </a:xfrm>
            <a:prstGeom prst="line">
              <a:avLst/>
            </a:prstGeom>
          </p:spPr>
          <p:style>
            <a:lnRef idx="1">
              <a:schemeClr val="accent3"/>
            </a:lnRef>
            <a:fillRef idx="0">
              <a:schemeClr val="accent3"/>
            </a:fillRef>
            <a:effectRef idx="0">
              <a:schemeClr val="accent3"/>
            </a:effectRef>
            <a:fontRef idx="minor">
              <a:schemeClr val="tx1"/>
            </a:fontRef>
          </p:style>
        </p:cxnSp>
        <p:sp>
          <p:nvSpPr>
            <p:cNvPr id="73" name="TextBox 72">
              <a:extLst>
                <a:ext uri="{FF2B5EF4-FFF2-40B4-BE49-F238E27FC236}">
                  <a16:creationId xmlns:a16="http://schemas.microsoft.com/office/drawing/2014/main" id="{1A5B4254-96DE-3044-8B63-E7C9A6648C81}"/>
                </a:ext>
              </a:extLst>
            </p:cNvPr>
            <p:cNvSpPr txBox="1"/>
            <p:nvPr/>
          </p:nvSpPr>
          <p:spPr>
            <a:xfrm>
              <a:off x="7008193" y="1665985"/>
              <a:ext cx="4845463" cy="1231106"/>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Setup new OEM branding  </a:t>
              </a:r>
              <a:r>
                <a:rPr lang="en-US" sz="1200" dirty="0">
                  <a:solidFill>
                    <a:schemeClr val="bg1">
                      <a:lumMod val="85000"/>
                    </a:schemeClr>
                  </a:solidFill>
                  <a:latin typeface="Europa-Light" panose="02000000000000000000" pitchFamily="2" charset="77"/>
                </a:rPr>
                <a:t>in various countries, </a:t>
              </a:r>
            </a:p>
            <a:p>
              <a:r>
                <a:rPr lang="en-US" sz="1200" dirty="0">
                  <a:solidFill>
                    <a:schemeClr val="bg1">
                      <a:lumMod val="85000"/>
                    </a:schemeClr>
                  </a:solidFill>
                  <a:latin typeface="Europa-Light" panose="02000000000000000000" pitchFamily="2" charset="77"/>
                </a:rPr>
                <a:t>such as UK Top 10 Football club, Manchester United, Chelsea, Liverpool, </a:t>
              </a:r>
              <a:r>
                <a:rPr lang="en-US" sz="1200" dirty="0" err="1">
                  <a:solidFill>
                    <a:schemeClr val="bg1">
                      <a:lumMod val="85000"/>
                    </a:schemeClr>
                  </a:solidFill>
                  <a:latin typeface="Europa-Light" panose="02000000000000000000" pitchFamily="2" charset="77"/>
                </a:rPr>
                <a:t>etc</a:t>
              </a:r>
              <a:r>
                <a:rPr lang="en-US" sz="1200" dirty="0">
                  <a:solidFill>
                    <a:schemeClr val="bg1">
                      <a:lumMod val="85000"/>
                    </a:schemeClr>
                  </a:solidFill>
                  <a:latin typeface="Europa-Light" panose="02000000000000000000" pitchFamily="2" charset="77"/>
                </a:rPr>
                <a:t>, Media Market , Vobis, ECS Elite Group, Proview, Japan Sanwa,  Fellows, USA, RadioShack, Teac, Verbatim, Australian Dick Smith &amp; Woolworth , Venezuela Saigon, Logitech, Axis in </a:t>
              </a:r>
              <a:r>
                <a:rPr lang="en-US" sz="1200" dirty="0" err="1">
                  <a:solidFill>
                    <a:schemeClr val="bg1">
                      <a:lumMod val="85000"/>
                    </a:schemeClr>
                  </a:solidFill>
                  <a:latin typeface="Europa-Light" panose="02000000000000000000" pitchFamily="2" charset="77"/>
                </a:rPr>
                <a:t>S.Africa</a:t>
              </a:r>
              <a:r>
                <a:rPr lang="en-US" sz="1200" dirty="0">
                  <a:solidFill>
                    <a:schemeClr val="bg1">
                      <a:lumMod val="85000"/>
                    </a:schemeClr>
                  </a:solidFill>
                  <a:latin typeface="Europa-Light" panose="02000000000000000000" pitchFamily="2" charset="77"/>
                </a:rPr>
                <a:t> Sega/Nintendo gaming, </a:t>
              </a:r>
              <a:r>
                <a:rPr lang="en-US" sz="1200" dirty="0" err="1">
                  <a:solidFill>
                    <a:schemeClr val="bg1">
                      <a:lumMod val="85000"/>
                    </a:schemeClr>
                  </a:solidFill>
                  <a:latin typeface="Europa-Light" panose="02000000000000000000" pitchFamily="2" charset="77"/>
                </a:rPr>
                <a:t>etc</a:t>
              </a:r>
              <a:r>
                <a:rPr lang="en-US" sz="1200" dirty="0">
                  <a:solidFill>
                    <a:schemeClr val="bg1">
                      <a:lumMod val="85000"/>
                    </a:schemeClr>
                  </a:solidFill>
                  <a:latin typeface="Europa-Light" panose="02000000000000000000" pitchFamily="2" charset="77"/>
                </a:rPr>
                <a:t> many renowned brand worldwide</a:t>
              </a:r>
              <a:endParaRPr lang="en-US" sz="1400" dirty="0">
                <a:solidFill>
                  <a:schemeClr val="bg1">
                    <a:lumMod val="85000"/>
                  </a:schemeClr>
                </a:solidFill>
                <a:latin typeface="Europa-Light" panose="02000000000000000000" pitchFamily="2" charset="77"/>
              </a:endParaRPr>
            </a:p>
          </p:txBody>
        </p:sp>
      </p:grpSp>
    </p:spTree>
    <p:extLst>
      <p:ext uri="{BB962C8B-B14F-4D97-AF65-F5344CB8AC3E}">
        <p14:creationId xmlns:p14="http://schemas.microsoft.com/office/powerpoint/2010/main" val="2397971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6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9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2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8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1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33BEC-DA80-E143-A7F1-737C3D566824}"/>
              </a:ext>
            </a:extLst>
          </p:cNvPr>
          <p:cNvSpPr/>
          <p:nvPr/>
        </p:nvSpPr>
        <p:spPr>
          <a:xfrm>
            <a:off x="0"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5" name="Group 4">
            <a:extLst>
              <a:ext uri="{FF2B5EF4-FFF2-40B4-BE49-F238E27FC236}">
                <a16:creationId xmlns:a16="http://schemas.microsoft.com/office/drawing/2014/main" id="{D14F8CE7-9F4B-B948-93EE-9F9F5C05653C}"/>
              </a:ext>
            </a:extLst>
          </p:cNvPr>
          <p:cNvGrpSpPr/>
          <p:nvPr/>
        </p:nvGrpSpPr>
        <p:grpSpPr>
          <a:xfrm>
            <a:off x="88903" y="5223433"/>
            <a:ext cx="2005677" cy="1419134"/>
            <a:chOff x="365950" y="2507971"/>
            <a:chExt cx="4729284" cy="3346245"/>
          </a:xfrm>
        </p:grpSpPr>
        <p:sp>
          <p:nvSpPr>
            <p:cNvPr id="6" name="Oval 5">
              <a:extLst>
                <a:ext uri="{FF2B5EF4-FFF2-40B4-BE49-F238E27FC236}">
                  <a16:creationId xmlns:a16="http://schemas.microsoft.com/office/drawing/2014/main" id="{6E27E4D2-E7A5-D440-8B10-0449847D2EC3}"/>
                </a:ext>
              </a:extLst>
            </p:cNvPr>
            <p:cNvSpPr/>
            <p:nvPr/>
          </p:nvSpPr>
          <p:spPr>
            <a:xfrm>
              <a:off x="1895277" y="2507971"/>
              <a:ext cx="1670636" cy="1670636"/>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7" name="TextBox 6">
              <a:extLst>
                <a:ext uri="{FF2B5EF4-FFF2-40B4-BE49-F238E27FC236}">
                  <a16:creationId xmlns:a16="http://schemas.microsoft.com/office/drawing/2014/main" id="{1ED7F517-E6A5-CA4A-A5D6-A6DA138C5720}"/>
                </a:ext>
              </a:extLst>
            </p:cNvPr>
            <p:cNvSpPr txBox="1"/>
            <p:nvPr/>
          </p:nvSpPr>
          <p:spPr>
            <a:xfrm>
              <a:off x="1870311" y="4303969"/>
              <a:ext cx="1720567" cy="616863"/>
            </a:xfrm>
            <a:prstGeom prst="rect">
              <a:avLst/>
            </a:prstGeom>
            <a:noFill/>
            <a:effectLst/>
          </p:spPr>
          <p:txBody>
            <a:bodyPr wrap="none" rtlCol="0">
              <a:spAutoFit/>
            </a:bodyPr>
            <a:lstStyle/>
            <a:p>
              <a:pPr algn="ctr"/>
              <a:r>
                <a:rPr lang="en-US" sz="1100" dirty="0">
                  <a:ln w="0"/>
                  <a:solidFill>
                    <a:schemeClr val="tx1">
                      <a:lumMod val="50000"/>
                      <a:lumOff val="50000"/>
                    </a:schemeClr>
                  </a:solidFill>
                  <a:latin typeface="Europa-Light" panose="02000000000000000000" pitchFamily="2" charset="77"/>
                  <a:cs typeface="Arial" panose="020B0604020202020204" pitchFamily="34" charset="0"/>
                </a:rPr>
                <a:t>Jack Lin </a:t>
              </a:r>
            </a:p>
          </p:txBody>
        </p:sp>
        <p:sp>
          <p:nvSpPr>
            <p:cNvPr id="8" name="TextBox 7">
              <a:extLst>
                <a:ext uri="{FF2B5EF4-FFF2-40B4-BE49-F238E27FC236}">
                  <a16:creationId xmlns:a16="http://schemas.microsoft.com/office/drawing/2014/main" id="{744A7A15-BB10-B147-9687-B7EDB8FF19D2}"/>
                </a:ext>
              </a:extLst>
            </p:cNvPr>
            <p:cNvSpPr txBox="1"/>
            <p:nvPr/>
          </p:nvSpPr>
          <p:spPr>
            <a:xfrm>
              <a:off x="365950" y="4765634"/>
              <a:ext cx="4729284" cy="1088582"/>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Founder and MD</a:t>
              </a:r>
            </a:p>
            <a:p>
              <a:pPr algn="ctr"/>
              <a:r>
                <a:rPr lang="en-US" sz="800" dirty="0">
                  <a:solidFill>
                    <a:schemeClr val="tx1">
                      <a:lumMod val="50000"/>
                      <a:lumOff val="50000"/>
                    </a:schemeClr>
                  </a:solidFill>
                  <a:latin typeface="Europa-Light" panose="02000000000000000000" pitchFamily="2" charset="77"/>
                </a:rPr>
                <a:t> of Top Group International BV since 2001</a:t>
              </a:r>
            </a:p>
            <a:p>
              <a:pPr algn="ctr"/>
              <a:r>
                <a:rPr lang="en-US" sz="800" dirty="0">
                  <a:solidFill>
                    <a:schemeClr val="tx1">
                      <a:lumMod val="50000"/>
                      <a:lumOff val="50000"/>
                    </a:schemeClr>
                  </a:solidFill>
                  <a:latin typeface="Europa-Light" panose="02000000000000000000" pitchFamily="2" charset="77"/>
                </a:rPr>
                <a:t>CEO of Sino Europa Project Team</a:t>
              </a:r>
            </a:p>
          </p:txBody>
        </p:sp>
      </p:grpSp>
      <p:sp>
        <p:nvSpPr>
          <p:cNvPr id="17" name="TextBox 16">
            <a:extLst>
              <a:ext uri="{FF2B5EF4-FFF2-40B4-BE49-F238E27FC236}">
                <a16:creationId xmlns:a16="http://schemas.microsoft.com/office/drawing/2014/main" id="{DB922616-07C4-C14F-A963-8EBCFAA8B12D}"/>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18" name="Rounded Rectangle 17">
            <a:extLst>
              <a:ext uri="{FF2B5EF4-FFF2-40B4-BE49-F238E27FC236}">
                <a16:creationId xmlns:a16="http://schemas.microsoft.com/office/drawing/2014/main" id="{8223C640-5D18-8A47-861F-0792C0396807}"/>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43" name="Group 42">
            <a:extLst>
              <a:ext uri="{FF2B5EF4-FFF2-40B4-BE49-F238E27FC236}">
                <a16:creationId xmlns:a16="http://schemas.microsoft.com/office/drawing/2014/main" id="{0CD835E9-0725-3B4E-8B01-1C255AB57D19}"/>
              </a:ext>
            </a:extLst>
          </p:cNvPr>
          <p:cNvGrpSpPr/>
          <p:nvPr/>
        </p:nvGrpSpPr>
        <p:grpSpPr>
          <a:xfrm>
            <a:off x="2011605" y="5322480"/>
            <a:ext cx="1891865" cy="1296023"/>
            <a:chOff x="500133" y="2507971"/>
            <a:chExt cx="4460919" cy="3055956"/>
          </a:xfrm>
        </p:grpSpPr>
        <p:sp>
          <p:nvSpPr>
            <p:cNvPr id="44" name="Oval 43">
              <a:extLst>
                <a:ext uri="{FF2B5EF4-FFF2-40B4-BE49-F238E27FC236}">
                  <a16:creationId xmlns:a16="http://schemas.microsoft.com/office/drawing/2014/main" id="{6B49C8FF-C566-D245-80D2-DC2D5889D9C2}"/>
                </a:ext>
              </a:extLst>
            </p:cNvPr>
            <p:cNvSpPr/>
            <p:nvPr/>
          </p:nvSpPr>
          <p:spPr>
            <a:xfrm>
              <a:off x="1895277" y="2507971"/>
              <a:ext cx="1670636" cy="1670636"/>
            </a:xfrm>
            <a:prstGeom prst="ellipse">
              <a:avLst/>
            </a:prstGeom>
            <a:blipFill dpi="0"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45" name="TextBox 44">
              <a:extLst>
                <a:ext uri="{FF2B5EF4-FFF2-40B4-BE49-F238E27FC236}">
                  <a16:creationId xmlns:a16="http://schemas.microsoft.com/office/drawing/2014/main" id="{B2B848CC-70C3-CB4A-9EAB-A05162977461}"/>
                </a:ext>
              </a:extLst>
            </p:cNvPr>
            <p:cNvSpPr txBox="1"/>
            <p:nvPr/>
          </p:nvSpPr>
          <p:spPr>
            <a:xfrm>
              <a:off x="1732821" y="4303969"/>
              <a:ext cx="2276195" cy="616863"/>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Brigitte Tong</a:t>
              </a:r>
            </a:p>
          </p:txBody>
        </p:sp>
        <p:sp>
          <p:nvSpPr>
            <p:cNvPr id="46" name="TextBox 45">
              <a:extLst>
                <a:ext uri="{FF2B5EF4-FFF2-40B4-BE49-F238E27FC236}">
                  <a16:creationId xmlns:a16="http://schemas.microsoft.com/office/drawing/2014/main" id="{C92CC91D-EF97-3A42-A528-F27DAD907DB2}"/>
                </a:ext>
              </a:extLst>
            </p:cNvPr>
            <p:cNvSpPr txBox="1"/>
            <p:nvPr/>
          </p:nvSpPr>
          <p:spPr>
            <a:xfrm>
              <a:off x="500133" y="4765634"/>
              <a:ext cx="4460919" cy="798293"/>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Director of Top Group International BV </a:t>
              </a:r>
            </a:p>
            <a:p>
              <a:pPr algn="ctr"/>
              <a:r>
                <a:rPr lang="en-US" sz="800" dirty="0">
                  <a:solidFill>
                    <a:schemeClr val="tx1">
                      <a:lumMod val="50000"/>
                      <a:lumOff val="50000"/>
                    </a:schemeClr>
                  </a:solidFill>
                  <a:latin typeface="Europa-Light" panose="02000000000000000000" pitchFamily="2" charset="77"/>
                </a:rPr>
                <a:t>CFO of Sino Europa Project Team </a:t>
              </a:r>
            </a:p>
          </p:txBody>
        </p:sp>
      </p:grpSp>
      <p:grpSp>
        <p:nvGrpSpPr>
          <p:cNvPr id="48" name="Group 47">
            <a:extLst>
              <a:ext uri="{FF2B5EF4-FFF2-40B4-BE49-F238E27FC236}">
                <a16:creationId xmlns:a16="http://schemas.microsoft.com/office/drawing/2014/main" id="{ED0399F5-3E91-9F41-8913-EC4D54A7D6F9}"/>
              </a:ext>
            </a:extLst>
          </p:cNvPr>
          <p:cNvGrpSpPr/>
          <p:nvPr/>
        </p:nvGrpSpPr>
        <p:grpSpPr>
          <a:xfrm>
            <a:off x="3195769" y="232910"/>
            <a:ext cx="1830611" cy="2210465"/>
            <a:chOff x="3195769" y="232910"/>
            <a:chExt cx="1830611" cy="2210465"/>
          </a:xfrm>
        </p:grpSpPr>
        <p:sp>
          <p:nvSpPr>
            <p:cNvPr id="49" name="TextBox 48">
              <a:extLst>
                <a:ext uri="{FF2B5EF4-FFF2-40B4-BE49-F238E27FC236}">
                  <a16:creationId xmlns:a16="http://schemas.microsoft.com/office/drawing/2014/main" id="{C6FFBBC9-2C2F-334E-A6AB-7B7872B6199B}"/>
                </a:ext>
              </a:extLst>
            </p:cNvPr>
            <p:cNvSpPr txBox="1"/>
            <p:nvPr/>
          </p:nvSpPr>
          <p:spPr>
            <a:xfrm>
              <a:off x="3664448" y="257649"/>
              <a:ext cx="1311327" cy="923330"/>
            </a:xfrm>
            <a:prstGeom prst="rect">
              <a:avLst/>
            </a:prstGeom>
            <a:noFill/>
            <a:effectLst/>
          </p:spPr>
          <p:txBody>
            <a:bodyPr wrap="square" rtlCol="0">
              <a:spAutoFit/>
            </a:bodyPr>
            <a:lstStyle/>
            <a:p>
              <a:r>
                <a:rPr lang="en-US" sz="5400" b="1" dirty="0">
                  <a:solidFill>
                    <a:srgbClr val="41FFD2"/>
                  </a:solidFill>
                  <a:latin typeface="Europa-Bold" panose="02000000000000000000" pitchFamily="2" charset="77"/>
                </a:rPr>
                <a:t>18</a:t>
              </a:r>
            </a:p>
          </p:txBody>
        </p:sp>
        <p:sp>
          <p:nvSpPr>
            <p:cNvPr id="50" name="TextBox 49">
              <a:extLst>
                <a:ext uri="{FF2B5EF4-FFF2-40B4-BE49-F238E27FC236}">
                  <a16:creationId xmlns:a16="http://schemas.microsoft.com/office/drawing/2014/main" id="{4309850B-8C37-5C45-9DC2-750FECCBDE37}"/>
                </a:ext>
              </a:extLst>
            </p:cNvPr>
            <p:cNvSpPr txBox="1"/>
            <p:nvPr/>
          </p:nvSpPr>
          <p:spPr>
            <a:xfrm>
              <a:off x="3195769" y="1080120"/>
              <a:ext cx="1830611" cy="1261884"/>
            </a:xfrm>
            <a:prstGeom prst="rect">
              <a:avLst/>
            </a:prstGeom>
            <a:noFill/>
            <a:effectLst/>
          </p:spPr>
          <p:txBody>
            <a:bodyPr wrap="square" rtlCol="0">
              <a:spAutoFit/>
            </a:bodyPr>
            <a:lstStyle/>
            <a:p>
              <a:pPr algn="ctr"/>
              <a:r>
                <a:rPr lang="en-US" sz="1400" dirty="0">
                  <a:solidFill>
                    <a:srgbClr val="41FFD2"/>
                  </a:solidFill>
                  <a:latin typeface="Europa-Light" panose="02000000000000000000" pitchFamily="2" charset="77"/>
                </a:rPr>
                <a:t>Years</a:t>
              </a:r>
            </a:p>
            <a:p>
              <a:pPr algn="ctr"/>
              <a:r>
                <a:rPr lang="en-US" sz="1200" dirty="0">
                  <a:solidFill>
                    <a:srgbClr val="41FFD2"/>
                  </a:solidFill>
                  <a:latin typeface="Europa-Light" panose="02000000000000000000" pitchFamily="2" charset="77"/>
                </a:rPr>
                <a:t>experience in </a:t>
              </a:r>
            </a:p>
            <a:p>
              <a:pPr algn="ctr"/>
              <a:r>
                <a:rPr lang="en-US" sz="1200" dirty="0">
                  <a:solidFill>
                    <a:srgbClr val="41FFD2"/>
                  </a:solidFill>
                  <a:latin typeface="Europa-Light" panose="02000000000000000000" pitchFamily="2" charset="77"/>
                </a:rPr>
                <a:t>Procurement </a:t>
              </a:r>
            </a:p>
            <a:p>
              <a:pPr algn="ctr"/>
              <a:r>
                <a:rPr lang="en-US" sz="1200" dirty="0">
                  <a:solidFill>
                    <a:srgbClr val="41FFD2"/>
                  </a:solidFill>
                  <a:latin typeface="Europa-Light" panose="02000000000000000000" pitchFamily="2" charset="77"/>
                </a:rPr>
                <a:t>positions</a:t>
              </a:r>
            </a:p>
            <a:p>
              <a:pPr algn="ctr"/>
              <a:r>
                <a:rPr lang="en-US" sz="1200" dirty="0">
                  <a:solidFill>
                    <a:srgbClr val="41FFD2"/>
                  </a:solidFill>
                  <a:latin typeface="Europa-Light" panose="02000000000000000000" pitchFamily="2" charset="77"/>
                </a:rPr>
                <a:t>with European </a:t>
              </a:r>
            </a:p>
            <a:p>
              <a:pPr algn="ctr"/>
              <a:r>
                <a:rPr lang="en-US" sz="1200" dirty="0">
                  <a:solidFill>
                    <a:srgbClr val="41FFD2"/>
                  </a:solidFill>
                  <a:latin typeface="Europa-Light" panose="02000000000000000000" pitchFamily="2" charset="77"/>
                </a:rPr>
                <a:t>and Asian suppliers</a:t>
              </a:r>
              <a:r>
                <a:rPr lang="en-US" sz="1400" dirty="0">
                  <a:solidFill>
                    <a:srgbClr val="41FFD2"/>
                  </a:solidFill>
                  <a:latin typeface="Europa-Light" panose="02000000000000000000" pitchFamily="2" charset="77"/>
                </a:rPr>
                <a:t>. </a:t>
              </a:r>
            </a:p>
          </p:txBody>
        </p:sp>
        <p:sp>
          <p:nvSpPr>
            <p:cNvPr id="51" name="Rounded Rectangle 50">
              <a:extLst>
                <a:ext uri="{FF2B5EF4-FFF2-40B4-BE49-F238E27FC236}">
                  <a16:creationId xmlns:a16="http://schemas.microsoft.com/office/drawing/2014/main" id="{8C18D29C-B890-6840-9757-0E97F6310A85}"/>
                </a:ext>
              </a:extLst>
            </p:cNvPr>
            <p:cNvSpPr/>
            <p:nvPr/>
          </p:nvSpPr>
          <p:spPr>
            <a:xfrm>
              <a:off x="3311795" y="232910"/>
              <a:ext cx="1598561" cy="2210465"/>
            </a:xfrm>
            <a:prstGeom prst="roundRect">
              <a:avLst>
                <a:gd name="adj" fmla="val 8894"/>
              </a:avLst>
            </a:prstGeom>
            <a:noFill/>
            <a:ln>
              <a:solidFill>
                <a:srgbClr val="41FF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grpSp>
        <p:nvGrpSpPr>
          <p:cNvPr id="61" name="Group 60">
            <a:extLst>
              <a:ext uri="{FF2B5EF4-FFF2-40B4-BE49-F238E27FC236}">
                <a16:creationId xmlns:a16="http://schemas.microsoft.com/office/drawing/2014/main" id="{4D07D252-81B2-0143-B596-21E1AF4CFDB4}"/>
              </a:ext>
            </a:extLst>
          </p:cNvPr>
          <p:cNvGrpSpPr/>
          <p:nvPr/>
        </p:nvGrpSpPr>
        <p:grpSpPr>
          <a:xfrm>
            <a:off x="241120" y="2230773"/>
            <a:ext cx="3540969" cy="2780882"/>
            <a:chOff x="980404" y="2507971"/>
            <a:chExt cx="3540969" cy="2780882"/>
          </a:xfrm>
        </p:grpSpPr>
        <p:sp>
          <p:nvSpPr>
            <p:cNvPr id="62" name="Oval 61">
              <a:extLst>
                <a:ext uri="{FF2B5EF4-FFF2-40B4-BE49-F238E27FC236}">
                  <a16:creationId xmlns:a16="http://schemas.microsoft.com/office/drawing/2014/main" id="{F2BABB74-2EEB-BF4F-93EB-AFADFA9480E9}"/>
                </a:ext>
              </a:extLst>
            </p:cNvPr>
            <p:cNvSpPr/>
            <p:nvPr/>
          </p:nvSpPr>
          <p:spPr>
            <a:xfrm>
              <a:off x="1895277" y="2507971"/>
              <a:ext cx="1670636" cy="1670636"/>
            </a:xfrm>
            <a:prstGeom prst="ellipse">
              <a:avLst/>
            </a:prstGeom>
            <a:blipFill dpi="0" rotWithShape="1">
              <a:blip r:embed="rId6">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Regular" panose="02000000000000000000" pitchFamily="2" charset="77"/>
              </a:endParaRPr>
            </a:p>
          </p:txBody>
        </p:sp>
        <p:sp>
          <p:nvSpPr>
            <p:cNvPr id="63" name="TextBox 62">
              <a:extLst>
                <a:ext uri="{FF2B5EF4-FFF2-40B4-BE49-F238E27FC236}">
                  <a16:creationId xmlns:a16="http://schemas.microsoft.com/office/drawing/2014/main" id="{12E2830E-D4F5-674F-8FF8-AC8EA0702C87}"/>
                </a:ext>
              </a:extLst>
            </p:cNvPr>
            <p:cNvSpPr txBox="1"/>
            <p:nvPr/>
          </p:nvSpPr>
          <p:spPr>
            <a:xfrm>
              <a:off x="980404" y="4303968"/>
              <a:ext cx="3540969"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Dimitris </a:t>
              </a:r>
              <a:r>
                <a:rPr lang="en-US" sz="2400" dirty="0" err="1">
                  <a:ln w="0"/>
                  <a:solidFill>
                    <a:schemeClr val="bg1"/>
                  </a:solidFill>
                  <a:latin typeface="Europa-Bold" panose="02000000000000000000" pitchFamily="2" charset="77"/>
                  <a:cs typeface="Arial" panose="020B0604020202020204" pitchFamily="34" charset="0"/>
                </a:rPr>
                <a:t>Vogiatzopoulos</a:t>
              </a:r>
              <a:endParaRPr lang="en-US" sz="2400" dirty="0">
                <a:ln w="0"/>
                <a:solidFill>
                  <a:schemeClr val="bg1"/>
                </a:solidFill>
                <a:latin typeface="Europa-Bold" panose="02000000000000000000" pitchFamily="2" charset="77"/>
                <a:cs typeface="Arial" panose="020B0604020202020204" pitchFamily="34" charset="0"/>
              </a:endParaRPr>
            </a:p>
          </p:txBody>
        </p:sp>
        <p:sp>
          <p:nvSpPr>
            <p:cNvPr id="64" name="TextBox 63">
              <a:extLst>
                <a:ext uri="{FF2B5EF4-FFF2-40B4-BE49-F238E27FC236}">
                  <a16:creationId xmlns:a16="http://schemas.microsoft.com/office/drawing/2014/main" id="{045A363E-D5F6-2243-BDC4-A86B24EDB1D3}"/>
                </a:ext>
              </a:extLst>
            </p:cNvPr>
            <p:cNvSpPr txBox="1"/>
            <p:nvPr/>
          </p:nvSpPr>
          <p:spPr>
            <a:xfrm>
              <a:off x="1409664" y="4765633"/>
              <a:ext cx="2641877"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Global Procurement Consultant </a:t>
              </a:r>
            </a:p>
            <a:p>
              <a:pPr algn="ctr"/>
              <a:r>
                <a:rPr lang="en-US" sz="1400" dirty="0">
                  <a:solidFill>
                    <a:schemeClr val="bg1">
                      <a:lumMod val="85000"/>
                    </a:schemeClr>
                  </a:solidFill>
                  <a:latin typeface="Europa-Light" panose="02000000000000000000" pitchFamily="2" charset="77"/>
                </a:rPr>
                <a:t>of Sino Europa Project Team</a:t>
              </a:r>
            </a:p>
          </p:txBody>
        </p:sp>
      </p:grpSp>
      <p:grpSp>
        <p:nvGrpSpPr>
          <p:cNvPr id="9" name="Group 8">
            <a:extLst>
              <a:ext uri="{FF2B5EF4-FFF2-40B4-BE49-F238E27FC236}">
                <a16:creationId xmlns:a16="http://schemas.microsoft.com/office/drawing/2014/main" id="{3CAD4D65-AFC6-4847-9719-4ED03C6412AA}"/>
              </a:ext>
            </a:extLst>
          </p:cNvPr>
          <p:cNvGrpSpPr/>
          <p:nvPr/>
        </p:nvGrpSpPr>
        <p:grpSpPr>
          <a:xfrm>
            <a:off x="4964152" y="233075"/>
            <a:ext cx="6674570" cy="897140"/>
            <a:chOff x="4964152" y="309277"/>
            <a:chExt cx="6674570" cy="897140"/>
          </a:xfrm>
        </p:grpSpPr>
        <p:pic>
          <p:nvPicPr>
            <p:cNvPr id="47" name="Picture 46">
              <a:extLst>
                <a:ext uri="{FF2B5EF4-FFF2-40B4-BE49-F238E27FC236}">
                  <a16:creationId xmlns:a16="http://schemas.microsoft.com/office/drawing/2014/main" id="{DEC76B96-0E5C-4804-A501-401692E6B511}"/>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3009" y="320717"/>
              <a:ext cx="1210180" cy="709674"/>
            </a:xfrm>
            <a:prstGeom prst="rect">
              <a:avLst/>
            </a:prstGeom>
            <a:noFill/>
            <a:ln w="19050">
              <a:noFill/>
            </a:ln>
            <a:effectLst>
              <a:glow rad="101600">
                <a:srgbClr val="FFFFFF">
                  <a:alpha val="98000"/>
                </a:srgbClr>
              </a:glow>
            </a:effectLst>
          </p:spPr>
        </p:pic>
        <p:sp>
          <p:nvSpPr>
            <p:cNvPr id="66" name="TextBox 65">
              <a:extLst>
                <a:ext uri="{FF2B5EF4-FFF2-40B4-BE49-F238E27FC236}">
                  <a16:creationId xmlns:a16="http://schemas.microsoft.com/office/drawing/2014/main" id="{2740CF09-86F0-7644-8C3D-25E6E0BE067B}"/>
                </a:ext>
              </a:extLst>
            </p:cNvPr>
            <p:cNvSpPr txBox="1"/>
            <p:nvPr/>
          </p:nvSpPr>
          <p:spPr>
            <a:xfrm>
              <a:off x="7008193" y="309277"/>
              <a:ext cx="4630529" cy="815608"/>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“Economic Science” </a:t>
              </a:r>
            </a:p>
            <a:p>
              <a:r>
                <a:rPr lang="en-US" sz="1200" dirty="0">
                  <a:solidFill>
                    <a:schemeClr val="bg1"/>
                  </a:solidFill>
                  <a:latin typeface="Europa-Light" panose="02000000000000000000" pitchFamily="2" charset="77"/>
                </a:rPr>
                <a:t>University of Macedonia Thessaloniki Greece</a:t>
              </a:r>
            </a:p>
            <a:p>
              <a:r>
                <a:rPr lang="en-US" sz="700" dirty="0">
                  <a:solidFill>
                    <a:schemeClr val="bg1"/>
                  </a:solidFill>
                  <a:latin typeface="Europa-Light" panose="02000000000000000000" pitchFamily="2" charset="77"/>
                </a:rPr>
                <a:t>Development of Strong Analytical skills with different Financial and Statistical Performance Indicators. Focus on detail with highly developed numerical capabilities.</a:t>
              </a:r>
            </a:p>
            <a:p>
              <a:r>
                <a:rPr lang="en-US" sz="700" dirty="0">
                  <a:solidFill>
                    <a:schemeClr val="bg1"/>
                  </a:solidFill>
                  <a:latin typeface="Europa-Light" panose="02000000000000000000" pitchFamily="2" charset="77"/>
                </a:rPr>
                <a:t>Microsoft Course 2018 : EXCEL for ANALYSTS</a:t>
              </a:r>
            </a:p>
          </p:txBody>
        </p:sp>
        <p:cxnSp>
          <p:nvCxnSpPr>
            <p:cNvPr id="69" name="Straight Connector 68">
              <a:extLst>
                <a:ext uri="{FF2B5EF4-FFF2-40B4-BE49-F238E27FC236}">
                  <a16:creationId xmlns:a16="http://schemas.microsoft.com/office/drawing/2014/main" id="{66EB25FE-8A7E-5B45-B35D-2D10804175A6}"/>
                </a:ext>
              </a:extLst>
            </p:cNvPr>
            <p:cNvCxnSpPr/>
            <p:nvPr/>
          </p:nvCxnSpPr>
          <p:spPr>
            <a:xfrm>
              <a:off x="4964152" y="1206417"/>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 name="Group 2">
            <a:extLst>
              <a:ext uri="{FF2B5EF4-FFF2-40B4-BE49-F238E27FC236}">
                <a16:creationId xmlns:a16="http://schemas.microsoft.com/office/drawing/2014/main" id="{B5B99AFF-BEBC-ED4D-B3F7-3381E9AFA3B1}"/>
              </a:ext>
            </a:extLst>
          </p:cNvPr>
          <p:cNvGrpSpPr/>
          <p:nvPr/>
        </p:nvGrpSpPr>
        <p:grpSpPr>
          <a:xfrm>
            <a:off x="4964152" y="1204698"/>
            <a:ext cx="6674570" cy="956411"/>
            <a:chOff x="4964152" y="1571345"/>
            <a:chExt cx="6674570" cy="956411"/>
          </a:xfrm>
        </p:grpSpPr>
        <p:sp>
          <p:nvSpPr>
            <p:cNvPr id="81" name="TextBox 80">
              <a:extLst>
                <a:ext uri="{FF2B5EF4-FFF2-40B4-BE49-F238E27FC236}">
                  <a16:creationId xmlns:a16="http://schemas.microsoft.com/office/drawing/2014/main" id="{E47F825A-713A-5F42-A57A-6C66DE62BCD9}"/>
                </a:ext>
              </a:extLst>
            </p:cNvPr>
            <p:cNvSpPr txBox="1"/>
            <p:nvPr/>
          </p:nvSpPr>
          <p:spPr>
            <a:xfrm>
              <a:off x="7008193" y="1571345"/>
              <a:ext cx="4630529" cy="892552"/>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Military Officer Rank ‘Lieutenant’ </a:t>
              </a:r>
            </a:p>
            <a:p>
              <a:r>
                <a:rPr lang="en-US" sz="1200" dirty="0">
                  <a:solidFill>
                    <a:schemeClr val="bg1"/>
                  </a:solidFill>
                  <a:latin typeface="Europa-Light" panose="02000000000000000000" pitchFamily="2" charset="77"/>
                </a:rPr>
                <a:t>Solid People Management experience during Military Service in Artillery , Greek Army</a:t>
              </a:r>
            </a:p>
            <a:p>
              <a:r>
                <a:rPr lang="en-US" sz="700" dirty="0">
                  <a:solidFill>
                    <a:schemeClr val="bg1"/>
                  </a:solidFill>
                  <a:latin typeface="Europa-Light" panose="02000000000000000000" pitchFamily="2" charset="77"/>
                </a:rPr>
                <a:t>Ranked 8th (out 90 ) in Artillery School Athens </a:t>
              </a:r>
            </a:p>
            <a:p>
              <a:r>
                <a:rPr lang="en-US" sz="700" dirty="0">
                  <a:solidFill>
                    <a:schemeClr val="bg1"/>
                  </a:solidFill>
                  <a:latin typeface="Europa-Light" panose="02000000000000000000" pitchFamily="2" charset="77"/>
                </a:rPr>
                <a:t>Service in Greek – Turkish Borders and in the  </a:t>
              </a:r>
              <a:r>
                <a:rPr lang="nl-NL" sz="700" dirty="0">
                  <a:solidFill>
                    <a:schemeClr val="bg1"/>
                  </a:solidFill>
                  <a:latin typeface="Europa-Light" panose="02000000000000000000" pitchFamily="2" charset="77"/>
                </a:rPr>
                <a:t>III </a:t>
              </a:r>
              <a:r>
                <a:rPr lang="nl-NL" sz="700" dirty="0" err="1">
                  <a:solidFill>
                    <a:schemeClr val="bg1"/>
                  </a:solidFill>
                  <a:latin typeface="Europa-Light" panose="02000000000000000000" pitchFamily="2" charset="77"/>
                </a:rPr>
                <a:t>Army</a:t>
              </a:r>
              <a:r>
                <a:rPr lang="nl-NL" sz="700" dirty="0">
                  <a:solidFill>
                    <a:schemeClr val="bg1"/>
                  </a:solidFill>
                  <a:latin typeface="Europa-Light" panose="02000000000000000000" pitchFamily="2" charset="77"/>
                </a:rPr>
                <a:t> Corps / NATO Rapid </a:t>
              </a:r>
              <a:r>
                <a:rPr lang="nl-NL" sz="700" dirty="0" err="1">
                  <a:solidFill>
                    <a:schemeClr val="bg1"/>
                  </a:solidFill>
                  <a:latin typeface="Europa-Light" panose="02000000000000000000" pitchFamily="2" charset="77"/>
                </a:rPr>
                <a:t>Deployable</a:t>
              </a:r>
              <a:r>
                <a:rPr lang="nl-NL" sz="700" dirty="0">
                  <a:solidFill>
                    <a:schemeClr val="bg1"/>
                  </a:solidFill>
                  <a:latin typeface="Europa-Light" panose="02000000000000000000" pitchFamily="2" charset="77"/>
                </a:rPr>
                <a:t> Corps – </a:t>
              </a:r>
              <a:r>
                <a:rPr lang="en-US" sz="700" dirty="0">
                  <a:solidFill>
                    <a:schemeClr val="bg1"/>
                  </a:solidFill>
                  <a:latin typeface="Europa-Light" panose="02000000000000000000" pitchFamily="2" charset="77"/>
                </a:rPr>
                <a:t>Thessaloniki </a:t>
              </a:r>
              <a:r>
                <a:rPr lang="nl-NL" sz="700" dirty="0">
                  <a:solidFill>
                    <a:schemeClr val="bg1"/>
                  </a:solidFill>
                  <a:latin typeface="Europa-Light" panose="02000000000000000000" pitchFamily="2" charset="77"/>
                </a:rPr>
                <a:t>Greece</a:t>
              </a:r>
              <a:endParaRPr lang="en-US" sz="700" dirty="0">
                <a:solidFill>
                  <a:schemeClr val="bg1"/>
                </a:solidFill>
                <a:latin typeface="Europa-Light" panose="02000000000000000000" pitchFamily="2" charset="77"/>
              </a:endParaRPr>
            </a:p>
          </p:txBody>
        </p:sp>
        <p:cxnSp>
          <p:nvCxnSpPr>
            <p:cNvPr id="82" name="Straight Connector 81">
              <a:extLst>
                <a:ext uri="{FF2B5EF4-FFF2-40B4-BE49-F238E27FC236}">
                  <a16:creationId xmlns:a16="http://schemas.microsoft.com/office/drawing/2014/main" id="{C06082C7-E72E-2040-8665-914F3A3F54AB}"/>
                </a:ext>
              </a:extLst>
            </p:cNvPr>
            <p:cNvCxnSpPr/>
            <p:nvPr/>
          </p:nvCxnSpPr>
          <p:spPr>
            <a:xfrm>
              <a:off x="4964152" y="2527756"/>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83" name="Picture 82">
              <a:extLst>
                <a:ext uri="{FF2B5EF4-FFF2-40B4-BE49-F238E27FC236}">
                  <a16:creationId xmlns:a16="http://schemas.microsoft.com/office/drawing/2014/main" id="{4A9B2C08-2CF4-1D4A-934C-3B66D3B8C584}"/>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90513" y="1595720"/>
              <a:ext cx="748690" cy="847655"/>
            </a:xfrm>
            <a:prstGeom prst="rect">
              <a:avLst/>
            </a:prstGeom>
            <a:noFill/>
            <a:ln w="19050">
              <a:noFill/>
            </a:ln>
          </p:spPr>
        </p:pic>
      </p:grpSp>
      <p:grpSp>
        <p:nvGrpSpPr>
          <p:cNvPr id="11" name="Group 10">
            <a:extLst>
              <a:ext uri="{FF2B5EF4-FFF2-40B4-BE49-F238E27FC236}">
                <a16:creationId xmlns:a16="http://schemas.microsoft.com/office/drawing/2014/main" id="{13D6CF03-97E8-0849-83D7-16A3A33B074B}"/>
              </a:ext>
            </a:extLst>
          </p:cNvPr>
          <p:cNvGrpSpPr/>
          <p:nvPr/>
        </p:nvGrpSpPr>
        <p:grpSpPr>
          <a:xfrm>
            <a:off x="4964152" y="2229788"/>
            <a:ext cx="6674570" cy="966708"/>
            <a:chOff x="4964152" y="2305990"/>
            <a:chExt cx="6674570" cy="966708"/>
          </a:xfrm>
        </p:grpSpPr>
        <p:grpSp>
          <p:nvGrpSpPr>
            <p:cNvPr id="10" name="Group 9">
              <a:extLst>
                <a:ext uri="{FF2B5EF4-FFF2-40B4-BE49-F238E27FC236}">
                  <a16:creationId xmlns:a16="http://schemas.microsoft.com/office/drawing/2014/main" id="{6AD85457-28B7-6B42-8EF8-1E0DB35FC5D3}"/>
                </a:ext>
              </a:extLst>
            </p:cNvPr>
            <p:cNvGrpSpPr/>
            <p:nvPr/>
          </p:nvGrpSpPr>
          <p:grpSpPr>
            <a:xfrm>
              <a:off x="4964152" y="2305990"/>
              <a:ext cx="6674570" cy="966708"/>
              <a:chOff x="4964152" y="2305990"/>
              <a:chExt cx="6674570" cy="966708"/>
            </a:xfrm>
          </p:grpSpPr>
          <p:sp>
            <p:nvSpPr>
              <p:cNvPr id="84" name="TextBox 83">
                <a:extLst>
                  <a:ext uri="{FF2B5EF4-FFF2-40B4-BE49-F238E27FC236}">
                    <a16:creationId xmlns:a16="http://schemas.microsoft.com/office/drawing/2014/main" id="{9B4A58C8-08F7-FF47-B367-9C6F638A29AD}"/>
                  </a:ext>
                </a:extLst>
              </p:cNvPr>
              <p:cNvSpPr txBox="1"/>
              <p:nvPr/>
            </p:nvSpPr>
            <p:spPr>
              <a:xfrm>
                <a:off x="7008193" y="2305990"/>
                <a:ext cx="4630529" cy="892552"/>
              </a:xfrm>
              <a:prstGeom prst="rect">
                <a:avLst/>
              </a:prstGeom>
              <a:noFill/>
              <a:effectLst/>
            </p:spPr>
            <p:txBody>
              <a:bodyPr wrap="square" rtlCol="0">
                <a:spAutoFit/>
              </a:bodyPr>
              <a:lstStyle/>
              <a:p>
                <a:r>
                  <a:rPr lang="en-US" sz="1400" dirty="0" err="1">
                    <a:solidFill>
                      <a:schemeClr val="bg1"/>
                    </a:solidFill>
                    <a:latin typeface="Europa-Bold" panose="02000000000000000000" pitchFamily="2" charset="77"/>
                  </a:rPr>
                  <a:t>Dromeas</a:t>
                </a:r>
                <a:r>
                  <a:rPr lang="en-US" sz="1400" dirty="0">
                    <a:solidFill>
                      <a:schemeClr val="bg1"/>
                    </a:solidFill>
                    <a:latin typeface="Europa-Bold" panose="02000000000000000000" pitchFamily="2" charset="77"/>
                  </a:rPr>
                  <a:t> S.A. Greece 2002, 2004 </a:t>
                </a:r>
              </a:p>
              <a:p>
                <a:r>
                  <a:rPr lang="en-US" sz="1200" dirty="0">
                    <a:solidFill>
                      <a:schemeClr val="bg1"/>
                    </a:solidFill>
                    <a:latin typeface="Europa-Light" panose="02000000000000000000" pitchFamily="2" charset="77"/>
                  </a:rPr>
                  <a:t>Purchasing Activities National Level </a:t>
                </a:r>
              </a:p>
              <a:p>
                <a:r>
                  <a:rPr lang="en-US" sz="1400" dirty="0">
                    <a:solidFill>
                      <a:schemeClr val="bg1"/>
                    </a:solidFill>
                    <a:latin typeface="Europa-Bold" panose="02000000000000000000" pitchFamily="2" charset="77"/>
                  </a:rPr>
                  <a:t>Planning-Supervising</a:t>
                </a:r>
                <a:r>
                  <a:rPr lang="en-US" sz="1200" dirty="0">
                    <a:solidFill>
                      <a:schemeClr val="bg1"/>
                    </a:solidFill>
                    <a:latin typeface="Europa-Light" panose="02000000000000000000" pitchFamily="2" charset="77"/>
                  </a:rPr>
                  <a:t> of installation of 20.000 furniture Units </a:t>
                </a:r>
              </a:p>
              <a:p>
                <a:r>
                  <a:rPr lang="en-US" sz="1200" dirty="0">
                    <a:solidFill>
                      <a:schemeClr val="bg1"/>
                    </a:solidFill>
                    <a:latin typeface="Europa-Light" panose="02000000000000000000" pitchFamily="2" charset="77"/>
                  </a:rPr>
                  <a:t>for Olympic Games in Athens 2004 </a:t>
                </a:r>
                <a:r>
                  <a:rPr lang="en-US" sz="700" dirty="0">
                    <a:solidFill>
                      <a:schemeClr val="bg1"/>
                    </a:solidFill>
                    <a:latin typeface="Europa-Light" panose="02000000000000000000" pitchFamily="2" charset="77"/>
                  </a:rPr>
                  <a:t>with high safety and security standards (14fte’s)</a:t>
                </a:r>
              </a:p>
            </p:txBody>
          </p:sp>
          <p:cxnSp>
            <p:nvCxnSpPr>
              <p:cNvPr id="85" name="Straight Connector 84">
                <a:extLst>
                  <a:ext uri="{FF2B5EF4-FFF2-40B4-BE49-F238E27FC236}">
                    <a16:creationId xmlns:a16="http://schemas.microsoft.com/office/drawing/2014/main" id="{3DC3B7AC-AA76-F245-BFAC-ABBDFBF74DE2}"/>
                  </a:ext>
                </a:extLst>
              </p:cNvPr>
              <p:cNvCxnSpPr/>
              <p:nvPr/>
            </p:nvCxnSpPr>
            <p:spPr>
              <a:xfrm>
                <a:off x="4964152" y="3272698"/>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87" name="Picture 86">
                <a:extLst>
                  <a:ext uri="{FF2B5EF4-FFF2-40B4-BE49-F238E27FC236}">
                    <a16:creationId xmlns:a16="http://schemas.microsoft.com/office/drawing/2014/main" id="{0E3D9E5F-605B-B04B-9B03-2EA182D1D7CD}"/>
                  </a:ext>
                </a:extLst>
              </p:cNvPr>
              <p:cNvPicPr/>
              <p:nvPr/>
            </p:nvPicPr>
            <p:blipFill>
              <a:blip r:embed="rId9" cstate="screen">
                <a:extLst>
                  <a:ext uri="{28A0092B-C50C-407E-A947-70E740481C1C}">
                    <a14:useLocalDpi xmlns:a14="http://schemas.microsoft.com/office/drawing/2010/main"/>
                  </a:ext>
                </a:extLst>
              </a:blip>
              <a:stretch>
                <a:fillRect/>
              </a:stretch>
            </p:blipFill>
            <p:spPr>
              <a:xfrm>
                <a:off x="5290513" y="2391396"/>
                <a:ext cx="960120" cy="628650"/>
              </a:xfrm>
              <a:prstGeom prst="rect">
                <a:avLst/>
              </a:prstGeom>
              <a:ln w="19050">
                <a:noFill/>
              </a:ln>
            </p:spPr>
          </p:pic>
        </p:grpSp>
        <p:pic>
          <p:nvPicPr>
            <p:cNvPr id="88" name="Picture 87">
              <a:extLst>
                <a:ext uri="{FF2B5EF4-FFF2-40B4-BE49-F238E27FC236}">
                  <a16:creationId xmlns:a16="http://schemas.microsoft.com/office/drawing/2014/main" id="{4A23DD29-12DA-424A-94CB-485BC0D48DD3}"/>
                </a:ext>
              </a:extLst>
            </p:cNvPr>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32962" y="2411095"/>
              <a:ext cx="364299" cy="608951"/>
            </a:xfrm>
            <a:prstGeom prst="rect">
              <a:avLst/>
            </a:prstGeom>
            <a:noFill/>
            <a:ln w="19050">
              <a:noFill/>
            </a:ln>
          </p:spPr>
        </p:pic>
      </p:grpSp>
      <p:grpSp>
        <p:nvGrpSpPr>
          <p:cNvPr id="12" name="Group 11">
            <a:extLst>
              <a:ext uri="{FF2B5EF4-FFF2-40B4-BE49-F238E27FC236}">
                <a16:creationId xmlns:a16="http://schemas.microsoft.com/office/drawing/2014/main" id="{F860EF3E-78BA-D94A-8FAC-4D0C9008AD4C}"/>
              </a:ext>
            </a:extLst>
          </p:cNvPr>
          <p:cNvGrpSpPr/>
          <p:nvPr/>
        </p:nvGrpSpPr>
        <p:grpSpPr>
          <a:xfrm>
            <a:off x="4964152" y="3263458"/>
            <a:ext cx="6674570" cy="895296"/>
            <a:chOff x="4964152" y="3362306"/>
            <a:chExt cx="6674570" cy="895296"/>
          </a:xfrm>
        </p:grpSpPr>
        <p:pic>
          <p:nvPicPr>
            <p:cNvPr id="89" name="Picture 88" descr="cid:588b04a8-a59f-b5cf-d359-db090f078379@yahoo.com">
              <a:extLst>
                <a:ext uri="{FF2B5EF4-FFF2-40B4-BE49-F238E27FC236}">
                  <a16:creationId xmlns:a16="http://schemas.microsoft.com/office/drawing/2014/main" id="{92A34761-CADA-6F44-8D9E-246E295705E7}"/>
                </a:ext>
              </a:extLst>
            </p:cNvPr>
            <p:cNvPicPr/>
            <p:nvPr/>
          </p:nvPicPr>
          <p:blipFill>
            <a:blip r:embed="rId11" r:link="rId12" cstate="print">
              <a:extLst>
                <a:ext uri="{28A0092B-C50C-407E-A947-70E740481C1C}">
                  <a14:useLocalDpi xmlns:a14="http://schemas.microsoft.com/office/drawing/2010/main"/>
                </a:ext>
              </a:extLst>
            </a:blip>
            <a:srcRect/>
            <a:stretch>
              <a:fillRect/>
            </a:stretch>
          </p:blipFill>
          <p:spPr bwMode="auto">
            <a:xfrm>
              <a:off x="5270203" y="3675998"/>
              <a:ext cx="1480185" cy="361950"/>
            </a:xfrm>
            <a:prstGeom prst="rect">
              <a:avLst/>
            </a:prstGeom>
            <a:noFill/>
            <a:ln w="19050">
              <a:noFill/>
            </a:ln>
          </p:spPr>
        </p:pic>
        <p:sp>
          <p:nvSpPr>
            <p:cNvPr id="90" name="TextBox 89">
              <a:extLst>
                <a:ext uri="{FF2B5EF4-FFF2-40B4-BE49-F238E27FC236}">
                  <a16:creationId xmlns:a16="http://schemas.microsoft.com/office/drawing/2014/main" id="{C257A829-B201-6741-A396-206A4DB2A066}"/>
                </a:ext>
              </a:extLst>
            </p:cNvPr>
            <p:cNvSpPr txBox="1"/>
            <p:nvPr/>
          </p:nvSpPr>
          <p:spPr>
            <a:xfrm>
              <a:off x="7008193" y="3362306"/>
              <a:ext cx="4630529" cy="815608"/>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Field S.A. Greece 2005</a:t>
              </a:r>
            </a:p>
            <a:p>
              <a:r>
                <a:rPr lang="en-US" sz="1200" dirty="0">
                  <a:solidFill>
                    <a:schemeClr val="bg1"/>
                  </a:solidFill>
                  <a:latin typeface="Europa-Light" panose="02000000000000000000" pitchFamily="2" charset="77"/>
                </a:rPr>
                <a:t>Purchasing Europe and Asia</a:t>
              </a:r>
            </a:p>
            <a:p>
              <a:r>
                <a:rPr lang="en-US" sz="700" dirty="0">
                  <a:solidFill>
                    <a:schemeClr val="bg1"/>
                  </a:solidFill>
                  <a:latin typeface="Europa-Light" panose="02000000000000000000" pitchFamily="2" charset="77"/>
                </a:rPr>
                <a:t>20% Cost reduction in raw materials </a:t>
              </a:r>
            </a:p>
            <a:p>
              <a:r>
                <a:rPr lang="en-US" sz="700" dirty="0">
                  <a:solidFill>
                    <a:schemeClr val="bg1"/>
                  </a:solidFill>
                  <a:latin typeface="Europa-Light" panose="02000000000000000000" pitchFamily="2" charset="77"/>
                </a:rPr>
                <a:t>( Imports China – Taiwan – India – Germany – Italy – Turkey )</a:t>
              </a:r>
            </a:p>
            <a:p>
              <a:r>
                <a:rPr lang="en-US" sz="700" dirty="0">
                  <a:solidFill>
                    <a:schemeClr val="bg1"/>
                  </a:solidFill>
                  <a:latin typeface="Europa-Light" panose="02000000000000000000" pitchFamily="2" charset="77"/>
                </a:rPr>
                <a:t>New Product Launch FIELD FITNESS ( Home fitness equipment ) ( CIF calculations ,retail positioning ) </a:t>
              </a:r>
            </a:p>
          </p:txBody>
        </p:sp>
        <p:cxnSp>
          <p:nvCxnSpPr>
            <p:cNvPr id="91" name="Straight Connector 90">
              <a:extLst>
                <a:ext uri="{FF2B5EF4-FFF2-40B4-BE49-F238E27FC236}">
                  <a16:creationId xmlns:a16="http://schemas.microsoft.com/office/drawing/2014/main" id="{0B04EBFA-CB1D-4A43-AF4B-B63DFEBE4D3A}"/>
                </a:ext>
              </a:extLst>
            </p:cNvPr>
            <p:cNvCxnSpPr/>
            <p:nvPr/>
          </p:nvCxnSpPr>
          <p:spPr>
            <a:xfrm>
              <a:off x="4964152" y="425760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9" name="Group 38">
            <a:extLst>
              <a:ext uri="{FF2B5EF4-FFF2-40B4-BE49-F238E27FC236}">
                <a16:creationId xmlns:a16="http://schemas.microsoft.com/office/drawing/2014/main" id="{B656018D-C94D-754D-9808-6AE3CF312037}"/>
              </a:ext>
            </a:extLst>
          </p:cNvPr>
          <p:cNvGrpSpPr/>
          <p:nvPr/>
        </p:nvGrpSpPr>
        <p:grpSpPr>
          <a:xfrm>
            <a:off x="4964152" y="4243649"/>
            <a:ext cx="6674569" cy="766715"/>
            <a:chOff x="4964152" y="4317713"/>
            <a:chExt cx="6674569" cy="766715"/>
          </a:xfrm>
        </p:grpSpPr>
        <p:sp>
          <p:nvSpPr>
            <p:cNvPr id="92" name="TextBox 91">
              <a:extLst>
                <a:ext uri="{FF2B5EF4-FFF2-40B4-BE49-F238E27FC236}">
                  <a16:creationId xmlns:a16="http://schemas.microsoft.com/office/drawing/2014/main" id="{A407B719-71A3-7B41-B46E-4C1B7303B5C0}"/>
                </a:ext>
              </a:extLst>
            </p:cNvPr>
            <p:cNvSpPr txBox="1"/>
            <p:nvPr/>
          </p:nvSpPr>
          <p:spPr>
            <a:xfrm>
              <a:off x="7008192" y="4317713"/>
              <a:ext cx="4630529" cy="677108"/>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Business Development – Purchasing </a:t>
              </a:r>
            </a:p>
            <a:p>
              <a:r>
                <a:rPr lang="en-US" sz="1200" dirty="0">
                  <a:solidFill>
                    <a:schemeClr val="bg1"/>
                  </a:solidFill>
                  <a:latin typeface="Europa-Light" panose="02000000000000000000" pitchFamily="2" charset="77"/>
                </a:rPr>
                <a:t>CEO negotiations, representation contracting, supplier development : </a:t>
              </a:r>
              <a:r>
                <a:rPr lang="en-US" sz="700" dirty="0">
                  <a:solidFill>
                    <a:schemeClr val="bg1"/>
                  </a:solidFill>
                  <a:latin typeface="Europa-Light" panose="02000000000000000000" pitchFamily="2" charset="77"/>
                </a:rPr>
                <a:t>Turkey/ Italy/ Bulgaria/ The Netherlands ( Bathroom products ) , DIY </a:t>
              </a:r>
              <a:r>
                <a:rPr lang="en-US" sz="700" dirty="0" err="1">
                  <a:solidFill>
                    <a:schemeClr val="bg1"/>
                  </a:solidFill>
                  <a:latin typeface="Europa-Light" panose="02000000000000000000" pitchFamily="2" charset="77"/>
                </a:rPr>
                <a:t>Praktiker</a:t>
              </a:r>
              <a:r>
                <a:rPr lang="en-US" sz="700" dirty="0">
                  <a:solidFill>
                    <a:schemeClr val="bg1"/>
                  </a:solidFill>
                  <a:latin typeface="Europa-Light" panose="02000000000000000000" pitchFamily="2" charset="77"/>
                </a:rPr>
                <a:t> , Leroy Merlin </a:t>
              </a:r>
            </a:p>
          </p:txBody>
        </p:sp>
        <p:cxnSp>
          <p:nvCxnSpPr>
            <p:cNvPr id="94" name="Straight Connector 93">
              <a:extLst>
                <a:ext uri="{FF2B5EF4-FFF2-40B4-BE49-F238E27FC236}">
                  <a16:creationId xmlns:a16="http://schemas.microsoft.com/office/drawing/2014/main" id="{085C7404-31A0-BA49-B57B-8F52F3872410}"/>
                </a:ext>
              </a:extLst>
            </p:cNvPr>
            <p:cNvCxnSpPr/>
            <p:nvPr/>
          </p:nvCxnSpPr>
          <p:spPr>
            <a:xfrm>
              <a:off x="4964152" y="5084428"/>
              <a:ext cx="6425646" cy="0"/>
            </a:xfrm>
            <a:prstGeom prst="line">
              <a:avLst/>
            </a:prstGeom>
          </p:spPr>
          <p:style>
            <a:lnRef idx="1">
              <a:schemeClr val="accent3"/>
            </a:lnRef>
            <a:fillRef idx="0">
              <a:schemeClr val="accent3"/>
            </a:fillRef>
            <a:effectRef idx="0">
              <a:schemeClr val="accent3"/>
            </a:effectRef>
            <a:fontRef idx="minor">
              <a:schemeClr val="tx1"/>
            </a:fontRef>
          </p:style>
        </p:cxnSp>
        <p:sp>
          <p:nvSpPr>
            <p:cNvPr id="97" name="TextBox 96">
              <a:extLst>
                <a:ext uri="{FF2B5EF4-FFF2-40B4-BE49-F238E27FC236}">
                  <a16:creationId xmlns:a16="http://schemas.microsoft.com/office/drawing/2014/main" id="{F5684809-CFA5-5C4F-B408-2BCBA9A926E3}"/>
                </a:ext>
              </a:extLst>
            </p:cNvPr>
            <p:cNvSpPr txBox="1"/>
            <p:nvPr/>
          </p:nvSpPr>
          <p:spPr>
            <a:xfrm>
              <a:off x="5026380" y="4488435"/>
              <a:ext cx="1826187" cy="307777"/>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Mind products 2007</a:t>
              </a:r>
              <a:endParaRPr lang="en-US" sz="700" dirty="0">
                <a:solidFill>
                  <a:schemeClr val="bg1"/>
                </a:solidFill>
                <a:latin typeface="Europa-Light" panose="02000000000000000000" pitchFamily="2" charset="77"/>
              </a:endParaRPr>
            </a:p>
          </p:txBody>
        </p:sp>
      </p:grpSp>
      <p:grpSp>
        <p:nvGrpSpPr>
          <p:cNvPr id="40" name="Group 39">
            <a:extLst>
              <a:ext uri="{FF2B5EF4-FFF2-40B4-BE49-F238E27FC236}">
                <a16:creationId xmlns:a16="http://schemas.microsoft.com/office/drawing/2014/main" id="{E7701EEA-E06F-C542-A486-52D1817A5ED6}"/>
              </a:ext>
            </a:extLst>
          </p:cNvPr>
          <p:cNvGrpSpPr/>
          <p:nvPr/>
        </p:nvGrpSpPr>
        <p:grpSpPr>
          <a:xfrm>
            <a:off x="4964152" y="5038693"/>
            <a:ext cx="6674570" cy="874296"/>
            <a:chOff x="4964152" y="5174036"/>
            <a:chExt cx="6674570" cy="874296"/>
          </a:xfrm>
        </p:grpSpPr>
        <p:pic>
          <p:nvPicPr>
            <p:cNvPr id="95" name="Picture 94">
              <a:extLst>
                <a:ext uri="{FF2B5EF4-FFF2-40B4-BE49-F238E27FC236}">
                  <a16:creationId xmlns:a16="http://schemas.microsoft.com/office/drawing/2014/main" id="{83B0B60B-4443-294C-AD62-D251286EB1C2}"/>
                </a:ext>
              </a:extLst>
            </p:cNvPr>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479178" y="5287984"/>
              <a:ext cx="923925" cy="618490"/>
            </a:xfrm>
            <a:prstGeom prst="rect">
              <a:avLst/>
            </a:prstGeom>
            <a:noFill/>
            <a:ln>
              <a:noFill/>
            </a:ln>
          </p:spPr>
        </p:pic>
        <p:sp>
          <p:nvSpPr>
            <p:cNvPr id="96" name="TextBox 95">
              <a:extLst>
                <a:ext uri="{FF2B5EF4-FFF2-40B4-BE49-F238E27FC236}">
                  <a16:creationId xmlns:a16="http://schemas.microsoft.com/office/drawing/2014/main" id="{CAC6DF6A-92FE-C140-86E1-B10636856C10}"/>
                </a:ext>
              </a:extLst>
            </p:cNvPr>
            <p:cNvSpPr txBox="1"/>
            <p:nvPr/>
          </p:nvSpPr>
          <p:spPr>
            <a:xfrm>
              <a:off x="7008193" y="5174036"/>
              <a:ext cx="4630529" cy="846386"/>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Business Development in Gemma Solid Works 2014 </a:t>
              </a:r>
            </a:p>
            <a:p>
              <a:r>
                <a:rPr lang="en-US" sz="700" dirty="0">
                  <a:solidFill>
                    <a:schemeClr val="bg1"/>
                  </a:solidFill>
                  <a:latin typeface="Europa-Light" panose="02000000000000000000" pitchFamily="2" charset="77"/>
                </a:rPr>
                <a:t>400% Turnover Increase (  2014 300.000 € – 2017 1.200.000 € )</a:t>
              </a:r>
            </a:p>
            <a:p>
              <a:r>
                <a:rPr lang="en-US" sz="700" dirty="0">
                  <a:solidFill>
                    <a:schemeClr val="bg1"/>
                  </a:solidFill>
                  <a:latin typeface="Europa-Light" panose="02000000000000000000" pitchFamily="2" charset="77"/>
                </a:rPr>
                <a:t>Implementation of production and quality efficiencies ( 2014 6 </a:t>
              </a:r>
              <a:r>
                <a:rPr lang="en-US" sz="700" dirty="0" err="1">
                  <a:solidFill>
                    <a:schemeClr val="bg1"/>
                  </a:solidFill>
                  <a:latin typeface="Europa-Light" panose="02000000000000000000" pitchFamily="2" charset="77"/>
                </a:rPr>
                <a:t>fte’s</a:t>
              </a:r>
              <a:r>
                <a:rPr lang="en-US" sz="700" dirty="0">
                  <a:solidFill>
                    <a:schemeClr val="bg1"/>
                  </a:solidFill>
                  <a:latin typeface="Europa-Light" panose="02000000000000000000" pitchFamily="2" charset="77"/>
                </a:rPr>
                <a:t> - 2017 16 </a:t>
              </a:r>
              <a:r>
                <a:rPr lang="en-US" sz="700" dirty="0" err="1">
                  <a:solidFill>
                    <a:schemeClr val="bg1"/>
                  </a:solidFill>
                  <a:latin typeface="Europa-Light" panose="02000000000000000000" pitchFamily="2" charset="77"/>
                </a:rPr>
                <a:t>fte’s</a:t>
              </a:r>
              <a:r>
                <a:rPr lang="en-US" sz="700" dirty="0">
                  <a:solidFill>
                    <a:schemeClr val="bg1"/>
                  </a:solidFill>
                  <a:latin typeface="Europa-Light" panose="02000000000000000000" pitchFamily="2" charset="77"/>
                </a:rPr>
                <a:t> )   </a:t>
              </a:r>
            </a:p>
            <a:p>
              <a:r>
                <a:rPr lang="en-US" sz="1400" dirty="0">
                  <a:solidFill>
                    <a:schemeClr val="bg1"/>
                  </a:solidFill>
                  <a:latin typeface="Europa-Bold" panose="02000000000000000000" pitchFamily="2" charset="77"/>
                </a:rPr>
                <a:t>Development of Online Marketing tools</a:t>
              </a:r>
              <a:r>
                <a:rPr lang="en-US" sz="1200" dirty="0">
                  <a:solidFill>
                    <a:schemeClr val="bg1"/>
                  </a:solidFill>
                  <a:latin typeface="Europa-Light" panose="02000000000000000000" pitchFamily="2" charset="77"/>
                </a:rPr>
                <a:t> </a:t>
              </a:r>
              <a:r>
                <a:rPr lang="en-US" sz="700" dirty="0">
                  <a:solidFill>
                    <a:schemeClr val="bg1"/>
                  </a:solidFill>
                  <a:latin typeface="Europa-Light" panose="02000000000000000000" pitchFamily="2" charset="77"/>
                </a:rPr>
                <a:t>( Online Catalogue, Order forms, </a:t>
              </a:r>
              <a:r>
                <a:rPr lang="en-US" sz="700" dirty="0" err="1">
                  <a:solidFill>
                    <a:schemeClr val="bg1"/>
                  </a:solidFill>
                  <a:latin typeface="Europa-Light" panose="02000000000000000000" pitchFamily="2" charset="77"/>
                </a:rPr>
                <a:t>EuroPages</a:t>
              </a:r>
              <a:r>
                <a:rPr lang="en-US" sz="700" dirty="0">
                  <a:solidFill>
                    <a:schemeClr val="bg1"/>
                  </a:solidFill>
                  <a:latin typeface="Europa-Light" panose="02000000000000000000" pitchFamily="2" charset="77"/>
                </a:rPr>
                <a:t> Presentation, </a:t>
              </a:r>
              <a:r>
                <a:rPr lang="en-US" sz="700" dirty="0" err="1">
                  <a:solidFill>
                    <a:schemeClr val="bg1"/>
                  </a:solidFill>
                  <a:latin typeface="Europa-Light" panose="02000000000000000000" pitchFamily="2" charset="77"/>
                </a:rPr>
                <a:t>WLW.de</a:t>
              </a:r>
              <a:r>
                <a:rPr lang="en-US" sz="700" dirty="0">
                  <a:solidFill>
                    <a:schemeClr val="bg1"/>
                  </a:solidFill>
                  <a:latin typeface="Europa-Light" panose="02000000000000000000" pitchFamily="2" charset="77"/>
                </a:rPr>
                <a:t> presentation ) </a:t>
              </a:r>
            </a:p>
          </p:txBody>
        </p:sp>
        <p:cxnSp>
          <p:nvCxnSpPr>
            <p:cNvPr id="98" name="Straight Connector 97">
              <a:extLst>
                <a:ext uri="{FF2B5EF4-FFF2-40B4-BE49-F238E27FC236}">
                  <a16:creationId xmlns:a16="http://schemas.microsoft.com/office/drawing/2014/main" id="{9C33A66A-C14D-DF48-9061-B3E22286084A}"/>
                </a:ext>
              </a:extLst>
            </p:cNvPr>
            <p:cNvCxnSpPr/>
            <p:nvPr/>
          </p:nvCxnSpPr>
          <p:spPr>
            <a:xfrm>
              <a:off x="4964152" y="604833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41" name="Group 40">
            <a:extLst>
              <a:ext uri="{FF2B5EF4-FFF2-40B4-BE49-F238E27FC236}">
                <a16:creationId xmlns:a16="http://schemas.microsoft.com/office/drawing/2014/main" id="{137AD419-EC49-F646-B7E2-FF8E5530C88F}"/>
              </a:ext>
            </a:extLst>
          </p:cNvPr>
          <p:cNvGrpSpPr/>
          <p:nvPr/>
        </p:nvGrpSpPr>
        <p:grpSpPr>
          <a:xfrm>
            <a:off x="4910356" y="6057570"/>
            <a:ext cx="6728364" cy="646331"/>
            <a:chOff x="4910357" y="6137940"/>
            <a:chExt cx="6728364" cy="646331"/>
          </a:xfrm>
        </p:grpSpPr>
        <p:sp>
          <p:nvSpPr>
            <p:cNvPr id="100" name="TextBox 99">
              <a:extLst>
                <a:ext uri="{FF2B5EF4-FFF2-40B4-BE49-F238E27FC236}">
                  <a16:creationId xmlns:a16="http://schemas.microsoft.com/office/drawing/2014/main" id="{770D5CFB-FA6E-554D-A5DC-8B8F6EF607F3}"/>
                </a:ext>
              </a:extLst>
            </p:cNvPr>
            <p:cNvSpPr txBox="1"/>
            <p:nvPr/>
          </p:nvSpPr>
          <p:spPr>
            <a:xfrm>
              <a:off x="4910357" y="6137940"/>
              <a:ext cx="1942210"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Project Management Hotels</a:t>
              </a:r>
            </a:p>
          </p:txBody>
        </p:sp>
        <p:sp>
          <p:nvSpPr>
            <p:cNvPr id="101" name="TextBox 100">
              <a:extLst>
                <a:ext uri="{FF2B5EF4-FFF2-40B4-BE49-F238E27FC236}">
                  <a16:creationId xmlns:a16="http://schemas.microsoft.com/office/drawing/2014/main" id="{1209AEF0-E60B-DE4E-9674-EE4C01BA51B0}"/>
                </a:ext>
              </a:extLst>
            </p:cNvPr>
            <p:cNvSpPr txBox="1"/>
            <p:nvPr/>
          </p:nvSpPr>
          <p:spPr>
            <a:xfrm>
              <a:off x="7035490" y="6137940"/>
              <a:ext cx="4603231" cy="646331"/>
            </a:xfrm>
            <a:prstGeom prst="rect">
              <a:avLst/>
            </a:prstGeom>
            <a:noFill/>
            <a:effectLst/>
          </p:spPr>
          <p:txBody>
            <a:bodyPr wrap="square" rtlCol="0">
              <a:spAutoFit/>
            </a:bodyPr>
            <a:lstStyle/>
            <a:p>
              <a:r>
                <a:rPr lang="en-US" sz="1200" dirty="0">
                  <a:solidFill>
                    <a:schemeClr val="bg1"/>
                  </a:solidFill>
                  <a:latin typeface="Europa-Light" panose="02000000000000000000" pitchFamily="2" charset="77"/>
                </a:rPr>
                <a:t>( Van der </a:t>
              </a:r>
              <a:r>
                <a:rPr lang="en-US" sz="1200" dirty="0" err="1">
                  <a:solidFill>
                    <a:schemeClr val="bg1"/>
                  </a:solidFill>
                  <a:latin typeface="Europa-Light" panose="02000000000000000000" pitchFamily="2" charset="77"/>
                </a:rPr>
                <a:t>Valk</a:t>
              </a:r>
              <a:r>
                <a:rPr lang="en-US" sz="1200" dirty="0">
                  <a:solidFill>
                    <a:schemeClr val="bg1"/>
                  </a:solidFill>
                  <a:latin typeface="Europa-Light" panose="02000000000000000000" pitchFamily="2" charset="77"/>
                </a:rPr>
                <a:t> Tilburg / Apeldoorn Van der </a:t>
              </a:r>
              <a:r>
                <a:rPr lang="en-US" sz="1200" dirty="0" err="1">
                  <a:solidFill>
                    <a:schemeClr val="bg1"/>
                  </a:solidFill>
                  <a:latin typeface="Europa-Light" panose="02000000000000000000" pitchFamily="2" charset="77"/>
                </a:rPr>
                <a:t>Valk</a:t>
              </a:r>
              <a:r>
                <a:rPr lang="en-US" sz="1200" dirty="0">
                  <a:solidFill>
                    <a:schemeClr val="bg1"/>
                  </a:solidFill>
                  <a:latin typeface="Europa-Light" panose="02000000000000000000" pitchFamily="2" charset="77"/>
                </a:rPr>
                <a:t> Group, MOXY Hotels Europe Marriot Group, Jakarta Hotel Amsterdam </a:t>
              </a:r>
              <a:r>
                <a:rPr lang="en-US" sz="1200" dirty="0" err="1">
                  <a:solidFill>
                    <a:schemeClr val="bg1"/>
                  </a:solidFill>
                  <a:latin typeface="Europa-Light" panose="02000000000000000000" pitchFamily="2" charset="77"/>
                </a:rPr>
                <a:t>Westcord</a:t>
              </a:r>
              <a:r>
                <a:rPr lang="en-US" sz="1200" dirty="0">
                  <a:solidFill>
                    <a:schemeClr val="bg1"/>
                  </a:solidFill>
                  <a:latin typeface="Europa-Light" panose="02000000000000000000" pitchFamily="2" charset="77"/>
                </a:rPr>
                <a:t> Group ) </a:t>
              </a:r>
              <a:r>
                <a:rPr lang="en-US" sz="700" dirty="0">
                  <a:solidFill>
                    <a:schemeClr val="bg1"/>
                  </a:solidFill>
                  <a:latin typeface="Europa-Light" panose="02000000000000000000" pitchFamily="2" charset="77"/>
                </a:rPr>
                <a:t>Production Planning – Quality Control – Delivery Planning – Installation Planning and control</a:t>
              </a:r>
            </a:p>
          </p:txBody>
        </p:sp>
      </p:grpSp>
    </p:spTree>
    <p:extLst>
      <p:ext uri="{BB962C8B-B14F-4D97-AF65-F5344CB8AC3E}">
        <p14:creationId xmlns:p14="http://schemas.microsoft.com/office/powerpoint/2010/main" val="36138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6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9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8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1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4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4C0C3BAE-D902-FA43-AE79-30C840E354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396906" cy="5770010"/>
          </a:xfrm>
          <a:prstGeom prst="rect">
            <a:avLst/>
          </a:prstGeom>
        </p:spPr>
      </p:pic>
      <p:sp>
        <p:nvSpPr>
          <p:cNvPr id="64" name="Rectangle 63">
            <a:extLst>
              <a:ext uri="{FF2B5EF4-FFF2-40B4-BE49-F238E27FC236}">
                <a16:creationId xmlns:a16="http://schemas.microsoft.com/office/drawing/2014/main" id="{CB07A43D-03B4-6348-9E63-B328E440D1E2}"/>
              </a:ext>
            </a:extLst>
          </p:cNvPr>
          <p:cNvSpPr/>
          <p:nvPr/>
        </p:nvSpPr>
        <p:spPr>
          <a:xfrm>
            <a:off x="0" y="0"/>
            <a:ext cx="12192000" cy="6858000"/>
          </a:xfrm>
          <a:prstGeom prst="rect">
            <a:avLst/>
          </a:prstGeom>
          <a:solidFill>
            <a:srgbClr val="0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1097326" y="284481"/>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488625"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5" name="TextBox 64">
            <a:extLst>
              <a:ext uri="{FF2B5EF4-FFF2-40B4-BE49-F238E27FC236}">
                <a16:creationId xmlns:a16="http://schemas.microsoft.com/office/drawing/2014/main" id="{699F9468-4A93-854C-872E-78386515413E}"/>
              </a:ext>
            </a:extLst>
          </p:cNvPr>
          <p:cNvSpPr txBox="1"/>
          <p:nvPr/>
        </p:nvSpPr>
        <p:spPr>
          <a:xfrm>
            <a:off x="1310685" y="2274944"/>
            <a:ext cx="10562337" cy="1754326"/>
          </a:xfrm>
          <a:prstGeom prst="rect">
            <a:avLst/>
          </a:prstGeom>
          <a:noFill/>
        </p:spPr>
        <p:txBody>
          <a:bodyPr wrap="square" rtlCol="0">
            <a:spAutoFit/>
          </a:bodyPr>
          <a:lstStyle/>
          <a:p>
            <a:r>
              <a:rPr lang="en-US" sz="2400" dirty="0">
                <a:solidFill>
                  <a:schemeClr val="bg1">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biggest Asian logistics &amp; exhibition center </a:t>
            </a:r>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in</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 </a:t>
            </a:r>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Europe</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 </a:t>
            </a:r>
          </a:p>
          <a:p>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East meet the West, </a:t>
            </a:r>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bilateral trade interactive, </a:t>
            </a:r>
          </a:p>
          <a:p>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 to achieve a win-win situation .”</a:t>
            </a:r>
          </a:p>
        </p:txBody>
      </p:sp>
      <p:pic>
        <p:nvPicPr>
          <p:cNvPr id="71" name="Picture 70">
            <a:extLst>
              <a:ext uri="{FF2B5EF4-FFF2-40B4-BE49-F238E27FC236}">
                <a16:creationId xmlns:a16="http://schemas.microsoft.com/office/drawing/2014/main" id="{017A5109-08F0-E740-BC6F-58DB98507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709" y="1975448"/>
            <a:ext cx="1857275" cy="2353317"/>
          </a:xfrm>
          <a:prstGeom prst="rect">
            <a:avLst/>
          </a:prstGeom>
        </p:spPr>
      </p:pic>
    </p:spTree>
    <p:extLst>
      <p:ext uri="{BB962C8B-B14F-4D97-AF65-F5344CB8AC3E}">
        <p14:creationId xmlns:p14="http://schemas.microsoft.com/office/powerpoint/2010/main" val="22587999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81EDB8-A678-894F-B4A2-C8F595FC21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396906" cy="5770010"/>
          </a:xfrm>
          <a:prstGeom prst="rect">
            <a:avLst/>
          </a:prstGeom>
        </p:spPr>
      </p:pic>
      <p:sp>
        <p:nvSpPr>
          <p:cNvPr id="64" name="Rectangle 63">
            <a:extLst>
              <a:ext uri="{FF2B5EF4-FFF2-40B4-BE49-F238E27FC236}">
                <a16:creationId xmlns:a16="http://schemas.microsoft.com/office/drawing/2014/main" id="{CB07A43D-03B4-6348-9E63-B328E440D1E2}"/>
              </a:ext>
            </a:extLst>
          </p:cNvPr>
          <p:cNvSpPr/>
          <p:nvPr/>
        </p:nvSpPr>
        <p:spPr>
          <a:xfrm>
            <a:off x="0" y="2786329"/>
            <a:ext cx="12192000" cy="1762522"/>
          </a:xfrm>
          <a:prstGeom prst="rect">
            <a:avLst/>
          </a:prstGeom>
          <a:solidFill>
            <a:srgbClr val="0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1097326" y="5312877"/>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488625" y="6463348"/>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5" name="TextBox 64">
            <a:extLst>
              <a:ext uri="{FF2B5EF4-FFF2-40B4-BE49-F238E27FC236}">
                <a16:creationId xmlns:a16="http://schemas.microsoft.com/office/drawing/2014/main" id="{699F9468-4A93-854C-872E-78386515413E}"/>
              </a:ext>
            </a:extLst>
          </p:cNvPr>
          <p:cNvSpPr txBox="1"/>
          <p:nvPr/>
        </p:nvSpPr>
        <p:spPr>
          <a:xfrm>
            <a:off x="6707227" y="5701601"/>
            <a:ext cx="5330746" cy="761747"/>
          </a:xfrm>
          <a:prstGeom prst="rect">
            <a:avLst/>
          </a:prstGeom>
          <a:noFill/>
        </p:spPr>
        <p:txBody>
          <a:bodyPr wrap="square" rtlCol="0">
            <a:spAutoFit/>
          </a:bodyPr>
          <a:lstStyle/>
          <a:p>
            <a:pPr algn="ctr"/>
            <a:r>
              <a:rPr lang="en-US" sz="105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pPr algn="ctr"/>
            <a:r>
              <a:rPr lang="en-US" sz="1100" dirty="0">
                <a:solidFill>
                  <a:schemeClr val="tx1">
                    <a:lumMod val="75000"/>
                    <a:lumOff val="25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biggest Asian logistics &amp; exhibition center in Europe </a:t>
            </a:r>
          </a:p>
          <a:p>
            <a:pPr algn="ctr"/>
            <a:r>
              <a:rPr lang="en-US" sz="1100" dirty="0">
                <a:solidFill>
                  <a:schemeClr val="tx1">
                    <a:lumMod val="75000"/>
                    <a:lumOff val="25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East meet the West, bilateral trade interactive, </a:t>
            </a:r>
          </a:p>
          <a:p>
            <a:pPr algn="ctr"/>
            <a:r>
              <a:rPr lang="en-US" sz="1100" dirty="0">
                <a:solidFill>
                  <a:schemeClr val="tx1">
                    <a:lumMod val="75000"/>
                    <a:lumOff val="25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 to achieve a win-win situation .”</a:t>
            </a:r>
          </a:p>
        </p:txBody>
      </p:sp>
      <p:sp>
        <p:nvSpPr>
          <p:cNvPr id="8" name="TextBox 7">
            <a:extLst>
              <a:ext uri="{FF2B5EF4-FFF2-40B4-BE49-F238E27FC236}">
                <a16:creationId xmlns:a16="http://schemas.microsoft.com/office/drawing/2014/main" id="{A27DB544-5490-9D48-9723-2C1BA23582BA}"/>
              </a:ext>
            </a:extLst>
          </p:cNvPr>
          <p:cNvSpPr txBox="1"/>
          <p:nvPr/>
        </p:nvSpPr>
        <p:spPr>
          <a:xfrm>
            <a:off x="3131055" y="2837070"/>
            <a:ext cx="8794245" cy="1446550"/>
          </a:xfrm>
          <a:prstGeom prst="rect">
            <a:avLst/>
          </a:prstGeom>
          <a:noFill/>
        </p:spPr>
        <p:txBody>
          <a:bodyPr wrap="square" rtlCol="0">
            <a:spAutoFit/>
          </a:bodyPr>
          <a:lstStyle/>
          <a:p>
            <a:r>
              <a:rPr lang="en-US" sz="8800" dirty="0">
                <a:solidFill>
                  <a:srgbClr val="41FFD2"/>
                </a:solidFill>
                <a:effectLst/>
                <a:latin typeface="Europa-Bold" panose="02000000000000000000" pitchFamily="2" charset="77"/>
                <a:ea typeface="Hiragino Kaku Gothic Std W8" panose="020B0800000000000000" pitchFamily="34" charset="-128"/>
                <a:cs typeface="Arial" panose="020B0604020202020204" pitchFamily="34" charset="0"/>
              </a:rPr>
              <a:t>Sino Europa</a:t>
            </a:r>
          </a:p>
        </p:txBody>
      </p:sp>
      <p:pic>
        <p:nvPicPr>
          <p:cNvPr id="11" name="Picture 10">
            <a:extLst>
              <a:ext uri="{FF2B5EF4-FFF2-40B4-BE49-F238E27FC236}">
                <a16:creationId xmlns:a16="http://schemas.microsoft.com/office/drawing/2014/main" id="{D73D0BC4-C360-FA4D-8943-2E3CF8BEA9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52613" y="-4628468"/>
            <a:ext cx="5248894" cy="6650771"/>
          </a:xfrm>
          <a:prstGeom prst="rect">
            <a:avLst/>
          </a:prstGeom>
        </p:spPr>
      </p:pic>
    </p:spTree>
    <p:extLst>
      <p:ext uri="{BB962C8B-B14F-4D97-AF65-F5344CB8AC3E}">
        <p14:creationId xmlns:p14="http://schemas.microsoft.com/office/powerpoint/2010/main" val="3208650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205FCA-5842-DE48-95A2-19DCAE278A76}"/>
              </a:ext>
            </a:extLst>
          </p:cNvPr>
          <p:cNvPicPr>
            <a:picLocks noChangeAspect="1"/>
          </p:cNvPicPr>
          <p:nvPr/>
        </p:nvPicPr>
        <p:blipFill>
          <a:blip r:embed="rId2"/>
          <a:stretch>
            <a:fillRect/>
          </a:stretch>
        </p:blipFill>
        <p:spPr>
          <a:xfrm>
            <a:off x="0" y="0"/>
            <a:ext cx="12192000" cy="6858000"/>
          </a:xfrm>
          <a:prstGeom prst="rect">
            <a:avLst/>
          </a:prstGeom>
        </p:spPr>
      </p:pic>
      <p:sp>
        <p:nvSpPr>
          <p:cNvPr id="64" name="Rectangle 63">
            <a:extLst>
              <a:ext uri="{FF2B5EF4-FFF2-40B4-BE49-F238E27FC236}">
                <a16:creationId xmlns:a16="http://schemas.microsoft.com/office/drawing/2014/main" id="{CB07A43D-03B4-6348-9E63-B328E440D1E2}"/>
              </a:ext>
            </a:extLst>
          </p:cNvPr>
          <p:cNvSpPr/>
          <p:nvPr/>
        </p:nvSpPr>
        <p:spPr>
          <a:xfrm>
            <a:off x="1"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1097326" y="284481"/>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488625"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5" name="TextBox 64">
            <a:extLst>
              <a:ext uri="{FF2B5EF4-FFF2-40B4-BE49-F238E27FC236}">
                <a16:creationId xmlns:a16="http://schemas.microsoft.com/office/drawing/2014/main" id="{699F9468-4A93-854C-872E-78386515413E}"/>
              </a:ext>
            </a:extLst>
          </p:cNvPr>
          <p:cNvSpPr txBox="1"/>
          <p:nvPr/>
        </p:nvSpPr>
        <p:spPr>
          <a:xfrm>
            <a:off x="488625" y="5534536"/>
            <a:ext cx="5330746" cy="761747"/>
          </a:xfrm>
          <a:prstGeom prst="rect">
            <a:avLst/>
          </a:prstGeom>
          <a:noFill/>
        </p:spPr>
        <p:txBody>
          <a:bodyPr wrap="square" rtlCol="0">
            <a:spAutoFit/>
          </a:bodyPr>
          <a:lstStyle/>
          <a:p>
            <a:pPr algn="ctr"/>
            <a:r>
              <a:rPr lang="en-US" sz="1050" dirty="0">
                <a:solidFill>
                  <a:schemeClr val="tx1">
                    <a:lumMod val="50000"/>
                    <a:lumOff val="50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biggest Asian logistics &amp; exhibition center in Europe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East meet the West, bilateral trade interactive,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 to achieve a win-win situation .”</a:t>
            </a:r>
          </a:p>
        </p:txBody>
      </p:sp>
      <p:sp>
        <p:nvSpPr>
          <p:cNvPr id="8" name="TextBox 7">
            <a:extLst>
              <a:ext uri="{FF2B5EF4-FFF2-40B4-BE49-F238E27FC236}">
                <a16:creationId xmlns:a16="http://schemas.microsoft.com/office/drawing/2014/main" id="{A27DB544-5490-9D48-9723-2C1BA23582BA}"/>
              </a:ext>
            </a:extLst>
          </p:cNvPr>
          <p:cNvSpPr txBox="1"/>
          <p:nvPr/>
        </p:nvSpPr>
        <p:spPr>
          <a:xfrm>
            <a:off x="580826" y="2579320"/>
            <a:ext cx="4600773" cy="1508105"/>
          </a:xfrm>
          <a:prstGeom prst="rect">
            <a:avLst/>
          </a:prstGeom>
          <a:noFill/>
        </p:spPr>
        <p:txBody>
          <a:bodyPr wrap="square" rtlCol="0">
            <a:spAutoFit/>
          </a:bodyPr>
          <a:lstStyle/>
          <a:p>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To achieve this goal, we first </a:t>
            </a:r>
            <a:r>
              <a:rPr lang="en-US" sz="2400" dirty="0">
                <a:solidFill>
                  <a:srgbClr val="44FFCF"/>
                </a:solidFill>
                <a:latin typeface="Europa-Regular" panose="02000000000000000000" pitchFamily="2" charset="77"/>
                <a:ea typeface="Hiragino Kaku Gothic Std W8" panose="020B0800000000000000" pitchFamily="34" charset="-128"/>
                <a:cs typeface="Arial" panose="020B0604020202020204" pitchFamily="34" charset="0"/>
              </a:rPr>
              <a:t>follow the One Belt One Road initiative spirit </a:t>
            </a: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 offering  both Asian &amp; European entrepreneurs business opportunities.</a:t>
            </a:r>
          </a:p>
        </p:txBody>
      </p:sp>
      <p:pic>
        <p:nvPicPr>
          <p:cNvPr id="3" name="Picture 2">
            <a:extLst>
              <a:ext uri="{FF2B5EF4-FFF2-40B4-BE49-F238E27FC236}">
                <a16:creationId xmlns:a16="http://schemas.microsoft.com/office/drawing/2014/main" id="{7A3769E5-D86E-D84D-AF57-FB3C388195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7326" y="687538"/>
            <a:ext cx="7630016" cy="5861543"/>
          </a:xfrm>
          <a:prstGeom prst="rect">
            <a:avLst/>
          </a:prstGeom>
        </p:spPr>
      </p:pic>
    </p:spTree>
    <p:extLst>
      <p:ext uri="{BB962C8B-B14F-4D97-AF65-F5344CB8AC3E}">
        <p14:creationId xmlns:p14="http://schemas.microsoft.com/office/powerpoint/2010/main" val="3783701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11D29F-C8FD-5643-AAEB-377DEF034D33}"/>
              </a:ext>
            </a:extLst>
          </p:cNvPr>
          <p:cNvPicPr>
            <a:picLocks noChangeAspect="1"/>
          </p:cNvPicPr>
          <p:nvPr/>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B2842-B2DF-D14F-B806-565310C9FDDF}"/>
              </a:ext>
            </a:extLst>
          </p:cNvPr>
          <p:cNvSpPr/>
          <p:nvPr/>
        </p:nvSpPr>
        <p:spPr>
          <a:xfrm>
            <a:off x="0" y="0"/>
            <a:ext cx="1232279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242027" y="284481"/>
            <a:ext cx="3158237"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Dream,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Storyline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10298699"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8" name="TextBox 7">
            <a:extLst>
              <a:ext uri="{FF2B5EF4-FFF2-40B4-BE49-F238E27FC236}">
                <a16:creationId xmlns:a16="http://schemas.microsoft.com/office/drawing/2014/main" id="{A27DB544-5490-9D48-9723-2C1BA23582BA}"/>
              </a:ext>
            </a:extLst>
          </p:cNvPr>
          <p:cNvSpPr txBox="1"/>
          <p:nvPr/>
        </p:nvSpPr>
        <p:spPr>
          <a:xfrm>
            <a:off x="6973950" y="2630544"/>
            <a:ext cx="4542264" cy="2369880"/>
          </a:xfrm>
          <a:prstGeom prst="rect">
            <a:avLst/>
          </a:prstGeom>
          <a:noFill/>
        </p:spPr>
        <p:txBody>
          <a:bodyPr wrap="square" rtlCol="0">
            <a:spAutoFit/>
          </a:bodyPr>
          <a:lstStyle/>
          <a:p>
            <a:pPr algn="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We design a substantial platform to </a:t>
            </a:r>
            <a:r>
              <a:rPr lang="en-US" sz="2400" dirty="0">
                <a:solidFill>
                  <a:srgbClr val="44FFCF"/>
                </a:solidFill>
                <a:latin typeface="Europa-Regular" panose="02000000000000000000" pitchFamily="2" charset="77"/>
                <a:ea typeface="Hiragino Kaku Gothic Std W8" panose="020B0800000000000000" pitchFamily="34" charset="-128"/>
                <a:cs typeface="Arial" panose="020B0604020202020204" pitchFamily="34" charset="0"/>
              </a:rPr>
              <a:t>enhance bilateral business connectivity </a:t>
            </a: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between Chinese or Asian enterprises and the potential counterparts in Europe and to come to an elevated </a:t>
            </a:r>
            <a:r>
              <a:rPr lang="en-US" sz="2000" dirty="0" err="1">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successfull</a:t>
            </a: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 business situation. </a:t>
            </a:r>
          </a:p>
        </p:txBody>
      </p:sp>
      <p:pic>
        <p:nvPicPr>
          <p:cNvPr id="10" name="Picture 9">
            <a:extLst>
              <a:ext uri="{FF2B5EF4-FFF2-40B4-BE49-F238E27FC236}">
                <a16:creationId xmlns:a16="http://schemas.microsoft.com/office/drawing/2014/main" id="{2764E81F-DE65-B74E-B68F-F5E39501CF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500" y="1858197"/>
            <a:ext cx="4838423" cy="4401990"/>
          </a:xfrm>
          <a:prstGeom prst="rect">
            <a:avLst/>
          </a:prstGeom>
        </p:spPr>
      </p:pic>
      <p:sp>
        <p:nvSpPr>
          <p:cNvPr id="65" name="TextBox 64">
            <a:extLst>
              <a:ext uri="{FF2B5EF4-FFF2-40B4-BE49-F238E27FC236}">
                <a16:creationId xmlns:a16="http://schemas.microsoft.com/office/drawing/2014/main" id="{699F9468-4A93-854C-872E-78386515413E}"/>
              </a:ext>
            </a:extLst>
          </p:cNvPr>
          <p:cNvSpPr txBox="1"/>
          <p:nvPr/>
        </p:nvSpPr>
        <p:spPr>
          <a:xfrm>
            <a:off x="6579709" y="5589876"/>
            <a:ext cx="5330746" cy="761747"/>
          </a:xfrm>
          <a:prstGeom prst="rect">
            <a:avLst/>
          </a:prstGeom>
          <a:noFill/>
        </p:spPr>
        <p:txBody>
          <a:bodyPr wrap="square" rtlCol="0">
            <a:spAutoFit/>
          </a:bodyPr>
          <a:lstStyle/>
          <a:p>
            <a:pPr algn="ctr"/>
            <a:r>
              <a:rPr lang="en-US" sz="1050" dirty="0">
                <a:solidFill>
                  <a:schemeClr val="tx1">
                    <a:lumMod val="50000"/>
                    <a:lumOff val="50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biggest Asian logistics &amp; exhibition center in Europe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East meet the West, bilateral trade interactive,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 to achieve a win-win situation .”</a:t>
            </a:r>
          </a:p>
        </p:txBody>
      </p:sp>
    </p:spTree>
    <p:extLst>
      <p:ext uri="{BB962C8B-B14F-4D97-AF65-F5344CB8AC3E}">
        <p14:creationId xmlns:p14="http://schemas.microsoft.com/office/powerpoint/2010/main" val="220414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0-#ppt_w/2"/>
                                          </p:val>
                                        </p:tav>
                                        <p:tav tm="100000">
                                          <p:val>
                                            <p:strVal val="#ppt_x"/>
                                          </p:val>
                                        </p:tav>
                                      </p:tavLst>
                                    </p:anim>
                                    <p:anim calcmode="lin" valueType="num">
                                      <p:cBhvr additive="base">
                                        <p:cTn id="1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4309</TotalTime>
  <Words>2378</Words>
  <Application>Microsoft Office PowerPoint</Application>
  <PresentationFormat>寬螢幕</PresentationFormat>
  <Paragraphs>325</Paragraphs>
  <Slides>28</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28</vt:i4>
      </vt:variant>
    </vt:vector>
  </HeadingPairs>
  <TitlesOfParts>
    <vt:vector size="34" baseType="lpstr">
      <vt:lpstr>Europa-Regular</vt:lpstr>
      <vt:lpstr>Europa-Bold</vt:lpstr>
      <vt:lpstr>Calibri</vt:lpstr>
      <vt:lpstr>Europa-Light</vt:lpstr>
      <vt:lpstr>Arial</vt:lpstr>
      <vt:lpstr>Office Theme</vt:lpstr>
      <vt:lpstr>PROJECT  SINO EUROPA</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SINO EUROPA</dc:title>
  <dc:creator>Microsoft Office User</dc:creator>
  <cp:lastModifiedBy>2019</cp:lastModifiedBy>
  <cp:revision>142</cp:revision>
  <dcterms:created xsi:type="dcterms:W3CDTF">2019-06-01T03:09:38Z</dcterms:created>
  <dcterms:modified xsi:type="dcterms:W3CDTF">2019-06-18T16:06:13Z</dcterms:modified>
</cp:coreProperties>
</file>