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0" r:id="rId2"/>
    <p:sldId id="258" r:id="rId3"/>
    <p:sldId id="259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FFFF"/>
    <a:srgbClr val="FF9933"/>
    <a:srgbClr val="FFCE85"/>
    <a:srgbClr val="CC6600"/>
    <a:srgbClr val="FFB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47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04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86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09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42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98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23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16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15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51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40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46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13" Type="http://schemas.openxmlformats.org/officeDocument/2006/relationships/image" Target="../media/image16.png"/><Relationship Id="rId3" Type="http://schemas.openxmlformats.org/officeDocument/2006/relationships/image" Target="../media/image7.jpg"/><Relationship Id="rId7" Type="http://schemas.openxmlformats.org/officeDocument/2006/relationships/image" Target="../media/image10.jpg"/><Relationship Id="rId12" Type="http://schemas.openxmlformats.org/officeDocument/2006/relationships/image" Target="../media/image1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jpg"/><Relationship Id="rId5" Type="http://schemas.openxmlformats.org/officeDocument/2006/relationships/image" Target="../media/image8.png"/><Relationship Id="rId10" Type="http://schemas.openxmlformats.org/officeDocument/2006/relationships/image" Target="../media/image13.jpg"/><Relationship Id="rId4" Type="http://schemas.openxmlformats.org/officeDocument/2006/relationships/image" Target="../media/image4.jpg"/><Relationship Id="rId9" Type="http://schemas.openxmlformats.org/officeDocument/2006/relationships/image" Target="../media/image12.jp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13" Type="http://schemas.openxmlformats.org/officeDocument/2006/relationships/image" Target="../media/image16.png"/><Relationship Id="rId3" Type="http://schemas.openxmlformats.org/officeDocument/2006/relationships/image" Target="../media/image7.jpg"/><Relationship Id="rId7" Type="http://schemas.openxmlformats.org/officeDocument/2006/relationships/image" Target="../media/image10.jpg"/><Relationship Id="rId12" Type="http://schemas.openxmlformats.org/officeDocument/2006/relationships/image" Target="../media/image15.png"/><Relationship Id="rId2" Type="http://schemas.openxmlformats.org/officeDocument/2006/relationships/image" Target="../media/image2.jp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jp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jpg"/><Relationship Id="rId4" Type="http://schemas.openxmlformats.org/officeDocument/2006/relationships/image" Target="../media/image4.jpg"/><Relationship Id="rId9" Type="http://schemas.openxmlformats.org/officeDocument/2006/relationships/image" Target="../media/image12.jp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3665137" y="4949577"/>
            <a:ext cx="4700264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0" b="1" dirty="0" smtClean="0">
                <a:solidFill>
                  <a:schemeClr val="accent2">
                    <a:lumMod val="75000"/>
                  </a:schemeClr>
                </a:solidFill>
              </a:rPr>
              <a:t>INCOTERMS</a:t>
            </a:r>
            <a:endParaRPr lang="en-GB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2">
                    <a:lumMod val="75000"/>
                  </a:schemeClr>
                </a:solidFill>
              </a:rPr>
              <a:t>2013</a:t>
            </a:r>
            <a:endParaRPr lang="en-GB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70954" y="4852654"/>
            <a:ext cx="2027801" cy="1741426"/>
            <a:chOff x="363821" y="219438"/>
            <a:chExt cx="3773611" cy="3793402"/>
          </a:xfrm>
        </p:grpSpPr>
        <p:grpSp>
          <p:nvGrpSpPr>
            <p:cNvPr id="44" name="Group 43"/>
            <p:cNvGrpSpPr/>
            <p:nvPr/>
          </p:nvGrpSpPr>
          <p:grpSpPr>
            <a:xfrm>
              <a:off x="363821" y="219438"/>
              <a:ext cx="1815143" cy="1857681"/>
              <a:chOff x="327609" y="219438"/>
              <a:chExt cx="1815143" cy="1857681"/>
            </a:xfrm>
          </p:grpSpPr>
          <p:sp>
            <p:nvSpPr>
              <p:cNvPr id="58" name="Pie 57"/>
              <p:cNvSpPr/>
              <p:nvPr/>
            </p:nvSpPr>
            <p:spPr>
              <a:xfrm rot="10800000" flipH="1">
                <a:off x="327609" y="219438"/>
                <a:ext cx="1815143" cy="1857681"/>
              </a:xfrm>
              <a:prstGeom prst="pi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39700" h="139700" prst="divo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" name="Flowchart: Connector 58"/>
              <p:cNvSpPr/>
              <p:nvPr/>
            </p:nvSpPr>
            <p:spPr>
              <a:xfrm>
                <a:off x="534483" y="424833"/>
                <a:ext cx="1441993" cy="1438153"/>
              </a:xfrm>
              <a:prstGeom prst="flowChartConnector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692055" y="590234"/>
                <a:ext cx="1127824" cy="10762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174" t="29005" r="8493" b="31856"/>
              <a:stretch/>
            </p:blipFill>
            <p:spPr>
              <a:xfrm rot="21010708">
                <a:off x="751453" y="830736"/>
                <a:ext cx="1008050" cy="626345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sp>
          <p:nvSpPr>
            <p:cNvPr id="45" name="Pie 44"/>
            <p:cNvSpPr/>
            <p:nvPr/>
          </p:nvSpPr>
          <p:spPr>
            <a:xfrm rot="10800000">
              <a:off x="2299518" y="228491"/>
              <a:ext cx="1815143" cy="1857681"/>
            </a:xfrm>
            <a:prstGeom prst="pi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2506392" y="424833"/>
              <a:ext cx="1441993" cy="1438153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2663965" y="590234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42" t="2049" r="20831" b="-1"/>
            <a:stretch/>
          </p:blipFill>
          <p:spPr>
            <a:xfrm>
              <a:off x="2958697" y="603658"/>
              <a:ext cx="565506" cy="990050"/>
            </a:xfrm>
            <a:prstGeom prst="rect">
              <a:avLst/>
            </a:prstGeom>
            <a:effectLst>
              <a:softEdge rad="63500"/>
            </a:effectLst>
          </p:spPr>
        </p:pic>
        <p:sp>
          <p:nvSpPr>
            <p:cNvPr id="49" name="Pie 48"/>
            <p:cNvSpPr/>
            <p:nvPr/>
          </p:nvSpPr>
          <p:spPr>
            <a:xfrm rot="10800000" flipH="1" flipV="1">
              <a:off x="384792" y="2155159"/>
              <a:ext cx="1815143" cy="1857681"/>
            </a:xfrm>
            <a:prstGeom prst="pie">
              <a:avLst/>
            </a:prstGeom>
            <a:solidFill>
              <a:srgbClr val="FFB5A3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591667" y="2351501"/>
              <a:ext cx="1441993" cy="1438153"/>
            </a:xfrm>
            <a:prstGeom prst="ellipse">
              <a:avLst/>
            </a:prstGeom>
            <a:solidFill>
              <a:srgbClr val="FF5050"/>
            </a:solidFill>
            <a:ln>
              <a:solidFill>
                <a:srgbClr val="C0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749239" y="251690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9933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717" b="17249"/>
            <a:stretch/>
          </p:blipFill>
          <p:spPr>
            <a:xfrm>
              <a:off x="899180" y="2661674"/>
              <a:ext cx="825321" cy="717092"/>
            </a:xfrm>
            <a:prstGeom prst="rect">
              <a:avLst/>
            </a:prstGeom>
            <a:effectLst>
              <a:softEdge rad="63500"/>
            </a:effectLst>
          </p:spPr>
        </p:pic>
        <p:sp>
          <p:nvSpPr>
            <p:cNvPr id="53" name="Pie 52"/>
            <p:cNvSpPr/>
            <p:nvPr/>
          </p:nvSpPr>
          <p:spPr>
            <a:xfrm rot="10800000" flipV="1">
              <a:off x="2322289" y="2139690"/>
              <a:ext cx="1815143" cy="1857681"/>
            </a:xfrm>
            <a:prstGeom prst="pie">
              <a:avLst/>
            </a:prstGeom>
            <a:solidFill>
              <a:srgbClr val="FFCE85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Oval 53"/>
            <p:cNvSpPr/>
            <p:nvPr/>
          </p:nvSpPr>
          <p:spPr>
            <a:xfrm>
              <a:off x="2529164" y="2336032"/>
              <a:ext cx="1441993" cy="1438153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54"/>
            <p:cNvSpPr/>
            <p:nvPr/>
          </p:nvSpPr>
          <p:spPr>
            <a:xfrm>
              <a:off x="2686735" y="250143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E85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9961" y="2656814"/>
              <a:ext cx="892610" cy="729031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5796" y="1867357"/>
              <a:ext cx="1544047" cy="4750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397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859714"/>
              </p:ext>
            </p:extLst>
          </p:nvPr>
        </p:nvGraphicFramePr>
        <p:xfrm>
          <a:off x="1330864" y="2479478"/>
          <a:ext cx="9404025" cy="263128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78892"/>
                <a:gridCol w="968560"/>
                <a:gridCol w="1136694"/>
                <a:gridCol w="1169885"/>
                <a:gridCol w="1113391"/>
                <a:gridCol w="977611"/>
                <a:gridCol w="298714"/>
                <a:gridCol w="1117081"/>
                <a:gridCol w="977611"/>
                <a:gridCol w="965586"/>
              </a:tblGrid>
              <a:tr h="52625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FACTORY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CARRIER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PORT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SHIP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PORT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CUSTOM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VALUE</a:t>
                      </a:r>
                      <a:endParaRPr lang="en-GB" sz="10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TERMINAL 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WARE</a:t>
                      </a:r>
                    </a:p>
                    <a:p>
                      <a:pPr algn="ctr"/>
                      <a:r>
                        <a:rPr lang="en-GB" sz="1200" dirty="0" smtClean="0"/>
                        <a:t>HOUSE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SHOP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42100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FAS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FREE ALONGSIDE SHIP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R>
                      <a:noFill/>
                    </a:lnR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>
                      <a:noFill/>
                    </a:lnL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>
                      <a:noFill/>
                    </a:lnL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100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FOB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FREE ON BOARD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R>
                      <a:noFill/>
                    </a:lnR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R>
                      <a:noFill/>
                    </a:lnR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>
                      <a:noFill/>
                    </a:lnL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</a:tr>
              <a:tr h="42100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CFR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COST &amp;</a:t>
                      </a:r>
                      <a:r>
                        <a:rPr lang="en-GB" sz="1200" baseline="0" dirty="0" smtClean="0">
                          <a:solidFill>
                            <a:srgbClr val="FFFFFF"/>
                          </a:solidFill>
                        </a:rPr>
                        <a:t> FREIGHT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</a:tr>
              <a:tr h="42100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CIF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COST</a:t>
                      </a:r>
                      <a:r>
                        <a:rPr lang="en-GB" sz="1200" baseline="0" dirty="0" smtClean="0">
                          <a:solidFill>
                            <a:srgbClr val="FFFFFF"/>
                          </a:solidFill>
                        </a:rPr>
                        <a:t>,  </a:t>
                      </a:r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INSURANCE</a:t>
                      </a:r>
                      <a:r>
                        <a:rPr lang="en-GB" sz="1200" baseline="0" dirty="0" smtClean="0">
                          <a:solidFill>
                            <a:srgbClr val="FFFFFF"/>
                          </a:solidFill>
                        </a:rPr>
                        <a:t> AND </a:t>
                      </a:r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FREIGHT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 smtClean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</a:tr>
              <a:tr h="42100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CIP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CARRIAGE &amp;</a:t>
                      </a:r>
                      <a:r>
                        <a:rPr lang="en-GB" sz="1200" kern="1200" baseline="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INSURANCE PAID </a:t>
                      </a:r>
                      <a:r>
                        <a:rPr lang="en-GB" sz="12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endParaRPr lang="en-GB" sz="120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20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3552" y="72026"/>
            <a:ext cx="1632102" cy="1543824"/>
            <a:chOff x="327609" y="219438"/>
            <a:chExt cx="1815143" cy="1857681"/>
          </a:xfrm>
        </p:grpSpPr>
        <p:sp>
          <p:nvSpPr>
            <p:cNvPr id="12" name="Pie 11"/>
            <p:cNvSpPr/>
            <p:nvPr/>
          </p:nvSpPr>
          <p:spPr>
            <a:xfrm rot="10800000" flipH="1">
              <a:off x="327609" y="219438"/>
              <a:ext cx="1815143" cy="1857681"/>
            </a:xfrm>
            <a:prstGeom prst="pi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34483" y="424833"/>
              <a:ext cx="1441993" cy="1438153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92055" y="590234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4" t="29005" r="8493" b="31856"/>
            <a:stretch/>
          </p:blipFill>
          <p:spPr>
            <a:xfrm rot="21010708">
              <a:off x="751453" y="830736"/>
              <a:ext cx="1008050" cy="626345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5" name="Group 14"/>
          <p:cNvGrpSpPr/>
          <p:nvPr/>
        </p:nvGrpSpPr>
        <p:grpSpPr>
          <a:xfrm>
            <a:off x="10499539" y="59404"/>
            <a:ext cx="1632102" cy="1543824"/>
            <a:chOff x="2299518" y="228491"/>
            <a:chExt cx="1815143" cy="1857681"/>
          </a:xfrm>
        </p:grpSpPr>
        <p:grpSp>
          <p:nvGrpSpPr>
            <p:cNvPr id="11" name="Group 10"/>
            <p:cNvGrpSpPr/>
            <p:nvPr/>
          </p:nvGrpSpPr>
          <p:grpSpPr>
            <a:xfrm>
              <a:off x="2299518" y="228491"/>
              <a:ext cx="1815143" cy="1857681"/>
              <a:chOff x="2299518" y="228491"/>
              <a:chExt cx="1815143" cy="1857681"/>
            </a:xfrm>
          </p:grpSpPr>
          <p:sp>
            <p:nvSpPr>
              <p:cNvPr id="39" name="Pie 38"/>
              <p:cNvSpPr/>
              <p:nvPr/>
            </p:nvSpPr>
            <p:spPr>
              <a:xfrm rot="10800000">
                <a:off x="2299518" y="228491"/>
                <a:ext cx="1815143" cy="1857681"/>
              </a:xfrm>
              <a:prstGeom prst="pi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39700" h="139700" prst="divo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506392" y="424833"/>
                <a:ext cx="1441993" cy="1438153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63965" y="617393"/>
                <a:ext cx="1127824" cy="10762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42" t="2049" r="20831" b="-1"/>
            <a:stretch/>
          </p:blipFill>
          <p:spPr>
            <a:xfrm>
              <a:off x="2958697" y="603658"/>
              <a:ext cx="565506" cy="990050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0" name="Group 9"/>
          <p:cNvGrpSpPr/>
          <p:nvPr/>
        </p:nvGrpSpPr>
        <p:grpSpPr>
          <a:xfrm>
            <a:off x="63381" y="5246277"/>
            <a:ext cx="1632102" cy="1543824"/>
            <a:chOff x="384792" y="2155159"/>
            <a:chExt cx="1815143" cy="1857681"/>
          </a:xfrm>
        </p:grpSpPr>
        <p:sp>
          <p:nvSpPr>
            <p:cNvPr id="44" name="Pie 43"/>
            <p:cNvSpPr/>
            <p:nvPr/>
          </p:nvSpPr>
          <p:spPr>
            <a:xfrm rot="10800000" flipH="1" flipV="1">
              <a:off x="384792" y="2155159"/>
              <a:ext cx="1815143" cy="1857681"/>
            </a:xfrm>
            <a:prstGeom prst="pie">
              <a:avLst/>
            </a:prstGeom>
            <a:solidFill>
              <a:srgbClr val="FFB5A3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591667" y="2351501"/>
              <a:ext cx="1441993" cy="1438153"/>
            </a:xfrm>
            <a:prstGeom prst="ellipse">
              <a:avLst/>
            </a:prstGeom>
            <a:solidFill>
              <a:srgbClr val="FF5050"/>
            </a:solidFill>
            <a:ln>
              <a:solidFill>
                <a:srgbClr val="C0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749239" y="251690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9933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6" name="Picture 5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717" b="17249"/>
            <a:stretch/>
          </p:blipFill>
          <p:spPr>
            <a:xfrm>
              <a:off x="899180" y="2661674"/>
              <a:ext cx="825321" cy="717092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4" name="Group 13"/>
          <p:cNvGrpSpPr/>
          <p:nvPr/>
        </p:nvGrpSpPr>
        <p:grpSpPr>
          <a:xfrm>
            <a:off x="10487496" y="5246054"/>
            <a:ext cx="1632102" cy="1543824"/>
            <a:chOff x="2322289" y="2139690"/>
            <a:chExt cx="1815143" cy="1857681"/>
          </a:xfrm>
        </p:grpSpPr>
        <p:sp>
          <p:nvSpPr>
            <p:cNvPr id="57" name="Pie 56"/>
            <p:cNvSpPr/>
            <p:nvPr/>
          </p:nvSpPr>
          <p:spPr>
            <a:xfrm rot="10800000" flipV="1">
              <a:off x="2322289" y="2139690"/>
              <a:ext cx="1815143" cy="1857681"/>
            </a:xfrm>
            <a:prstGeom prst="pie">
              <a:avLst/>
            </a:prstGeom>
            <a:solidFill>
              <a:srgbClr val="FFCE85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/>
            <p:cNvSpPr/>
            <p:nvPr/>
          </p:nvSpPr>
          <p:spPr>
            <a:xfrm>
              <a:off x="2529164" y="2336032"/>
              <a:ext cx="1441993" cy="1438153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/>
            <p:cNvSpPr/>
            <p:nvPr/>
          </p:nvSpPr>
          <p:spPr>
            <a:xfrm>
              <a:off x="2686735" y="250143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E85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9961" y="2656814"/>
              <a:ext cx="892610" cy="729031"/>
            </a:xfrm>
            <a:prstGeom prst="rect">
              <a:avLst/>
            </a:prstGeom>
            <a:effectLst>
              <a:softEdge rad="63500"/>
            </a:effectLst>
          </p:spPr>
        </p:pic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109" y="1285599"/>
            <a:ext cx="662526" cy="896475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11"/>
          <a:stretch/>
        </p:blipFill>
        <p:spPr>
          <a:xfrm>
            <a:off x="9756799" y="1411901"/>
            <a:ext cx="649733" cy="7327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08" b="15630"/>
          <a:stretch/>
        </p:blipFill>
        <p:spPr>
          <a:xfrm>
            <a:off x="3173892" y="1611706"/>
            <a:ext cx="835551" cy="570368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" t="13062" r="5306" b="23756"/>
          <a:stretch/>
        </p:blipFill>
        <p:spPr>
          <a:xfrm>
            <a:off x="5321533" y="1440272"/>
            <a:ext cx="780598" cy="744465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67" b="13760"/>
          <a:stretch/>
        </p:blipFill>
        <p:spPr>
          <a:xfrm>
            <a:off x="4204536" y="1500735"/>
            <a:ext cx="893771" cy="688664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0" t="12169" r="940" b="14930"/>
          <a:stretch/>
        </p:blipFill>
        <p:spPr>
          <a:xfrm flipH="1">
            <a:off x="6352917" y="1441995"/>
            <a:ext cx="905455" cy="713583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032" y="733307"/>
            <a:ext cx="704850" cy="552450"/>
          </a:xfrm>
          <a:prstGeom prst="rect">
            <a:avLst/>
          </a:prstGeom>
        </p:spPr>
      </p:pic>
      <p:cxnSp>
        <p:nvCxnSpPr>
          <p:cNvPr id="1031" name="Straight Arrow Connector 1030"/>
          <p:cNvCxnSpPr/>
          <p:nvPr/>
        </p:nvCxnSpPr>
        <p:spPr>
          <a:xfrm flipV="1">
            <a:off x="7264980" y="1324498"/>
            <a:ext cx="306643" cy="231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Straight Arrow Connector 1032"/>
          <p:cNvCxnSpPr/>
          <p:nvPr/>
        </p:nvCxnSpPr>
        <p:spPr>
          <a:xfrm>
            <a:off x="7936033" y="1324498"/>
            <a:ext cx="0" cy="19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9" name="Picture 13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25" b="15630"/>
          <a:stretch/>
        </p:blipFill>
        <p:spPr>
          <a:xfrm>
            <a:off x="7664630" y="1555356"/>
            <a:ext cx="835551" cy="579422"/>
          </a:xfrm>
          <a:prstGeom prst="rect">
            <a:avLst/>
          </a:prstGeom>
        </p:spPr>
      </p:pic>
      <p:grpSp>
        <p:nvGrpSpPr>
          <p:cNvPr id="1038" name="Group 1037"/>
          <p:cNvGrpSpPr/>
          <p:nvPr/>
        </p:nvGrpSpPr>
        <p:grpSpPr>
          <a:xfrm>
            <a:off x="8682350" y="1285599"/>
            <a:ext cx="915411" cy="907899"/>
            <a:chOff x="8596644" y="571538"/>
            <a:chExt cx="915411" cy="841792"/>
          </a:xfrm>
        </p:grpSpPr>
        <p:pic>
          <p:nvPicPr>
            <p:cNvPr id="1036" name="Picture 1035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6644" y="787647"/>
              <a:ext cx="915411" cy="625683"/>
            </a:xfrm>
            <a:prstGeom prst="rect">
              <a:avLst/>
            </a:prstGeom>
          </p:spPr>
        </p:pic>
        <p:pic>
          <p:nvPicPr>
            <p:cNvPr id="144" name="Picture 143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8981" y="571538"/>
              <a:ext cx="761186" cy="234211"/>
            </a:xfrm>
            <a:prstGeom prst="rect">
              <a:avLst/>
            </a:prstGeom>
          </p:spPr>
        </p:pic>
      </p:grpSp>
      <p:pic>
        <p:nvPicPr>
          <p:cNvPr id="146" name="Picture 14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6907" y="772048"/>
            <a:ext cx="704850" cy="552450"/>
          </a:xfrm>
          <a:prstGeom prst="rect">
            <a:avLst/>
          </a:prstGeom>
        </p:spPr>
      </p:pic>
      <p:cxnSp>
        <p:nvCxnSpPr>
          <p:cNvPr id="147" name="Straight Arrow Connector 146"/>
          <p:cNvCxnSpPr/>
          <p:nvPr/>
        </p:nvCxnSpPr>
        <p:spPr>
          <a:xfrm flipV="1">
            <a:off x="3525440" y="1384032"/>
            <a:ext cx="259070" cy="134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>
            <a:off x="4490680" y="1304254"/>
            <a:ext cx="0" cy="19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2" name="Picture 15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752" y="2134778"/>
            <a:ext cx="299417" cy="318859"/>
          </a:xfrm>
          <a:prstGeom prst="rect">
            <a:avLst/>
          </a:prstGeom>
        </p:spPr>
      </p:pic>
      <p:sp>
        <p:nvSpPr>
          <p:cNvPr id="1040" name="AutoShape 12" descr="data:image/jpeg;base64,/9j/4AAQSkZJRgABAQAAAQABAAD/2wCEAAkGBhQSERQQExIWEhMTDSEZGBEWFxYXFhYeHRYfHBocHBwcJzIfIyIjIBgeHzEgJScpLTgsJSAxNTAqNSY3MCoBCQoKDgsNGQ8PGjUiHyEsNTA1LCwtLDU1LC8sMDUpLyk1LC4pLCwsLCwpLCw2NDQsNCwsLC8sLDQ0KSwpLCk1Kf/AABEIAFIATQMBIgACEQEDEQH/xAAcAAACAgIDAAAAAAAAAAAAAAAABwUGBAgBAgP/xABAEAABAgMEBgYFCQkAAAAAAAABAgMABBEFBhIhBxMxQVFhIjJScZGhIzNygZIkQlNigrHBwtEUFRdDc6Ky0uH/xAAYAQEAAwEAAAAAAAAAAAAAAAADAQIEAP/EACERAAICAQQDAQEAAAAAAAAAAAABAgMREiExQTIzUROR/9oADAMBAAIRAxEAPwB4wQQRxwsdLDExLLbtCWecarRDoSo4ajqKKdh7OY4RV7M0zTrdA4G3x9ZOFXin9IdFt2Smal3JdfVcbKa8DuPuNDGsVpSCmHXGHBRbbhSocx+B2jlGirElhma3MXlDksvTdLLyeacZPEUcT5UPkYt1mXxk5j1Uy2o9kqwq8FUMayYoMUWdK6Kq59m2dY5jWKzL2zUv6qZcQOziqn4TUeUPjR5bbs3IofeUFOKWoEgAbFUGQygZ1uA8LFPYssEEEGIEEEEccQl6r3MSDWsdNVHqNDrLPLgOcJqc0pzK1qXqpfpKrQspUQNwqcz3w2Z7RzJvvKffSt5aj89xZHIAClAOELK1L2y0pMOstWVLVaeUjE5VdcKiK0PGlYavHSyBZnt4I5OkmZOQalieAl2yYkpW8lqOZokEqB2ESYp4kUjF/i3OJBS0hhgE7ENARHzWkm0F5GaWkfUCU+YFfOF0v4FqX0uMszbSzT9hl0c1tsAeRMMa67D6JZKZlLaXcRqloAIArlQAU2RrlNXgmXfWTDy+SnFkeFaQ/NGlf3XLYtpbJz/qKp5QVkcIWqWWWeCCCBHCCCIu8N5WJJrWvrwgmgSM1KPACOO4JSEhpfumpmYM6hNWnz0iB1F0pn7VK141i0HTlKfQTHg3/tHlM6aZJxCm1yzy0KTRSVJaII4EYoWMZRecAzlCSxkTEEMqzrk2faeJck+5LLFSqWcSldOBTnXD71U5R3ToiaamGWZicPpyrAENgVwgEjEomhIOWRh/0iuQPzl0UW7l33J2YRLtDNR6StyE71Hu+/KNmZCTSy0hlAohtsJSOSRQfdGDYF2ZeSb1bDYRXrKOa1c1KOZj2kLZQ844hvppaOFTg6mLekHeQNtNlaRnnPUzRXDQZ8EUe1tLspLzC5dSHF6teEuICSmu/aa5HLZFtsu1G5hpL7SsbaxUK/5uPKKNNF1JPZGXGvelC8Jmp9xINW2Dq0Ddl1j71Vz4AQ87w2mJaVemD/LZKh30yHjSNX1rKiVHMk1J5mGpW+Qbntg6wQQRpMxkSM+4y4l1pZQtBqFDaItN69IKpxEmuhbmJZaipSeqT0MCk/Caj9Yp0EVcU3klSaWBoWrpKftAMSMmktOPAJdc31PWCabEjaTWtMsotV5rTbsazUssn0pTgbrSpUc1uHurXvoIidEN10sMKtF7oqWg4MXzGxtV9qngOcL2/d6TPTana+iR0Gk8Eg7e9W3wG6AUVKWlcIdycY6nyyvKUSSSakmpJ2mG/oOtI6mZZOYQ6lQHDGCD/hCfi23BeUkv4VFNQjYSO3CXeDKVeaL9pstrBKtyoObzuJXsoz81EeEJSLhpVtjX2i4AapYAaHeM1f3Ej3RT4mtYiRY8yO6Gia0FcKankOPnHSGXo2ulrpCeeUnN5lTTfPCMRPxhI9xhaUiylltfCrjhJ/QixXEuuZ6bS0cmk9N1XBI3d6jl48IrwFchmTuh83Zs1ux7MU89TWFGsc4lVOi2O6tO8kxWyWlbFq46nvwRWl69IYYTZ7JCVOI6YHzGxsTyxUp3DnCajMti1VzL7kw4arcXU8BwA5AZCMOJhHSsETlqeQi1XF2vdyPzxXZ1jAoJ36tNfekH8YsVxdr3cj88Uu9bJr80R082C64SASXlEkipPSMeOpT2R4CCCHXAL5H1o4SBZsuAKdE7PbMIy0JdOtcGEeuVuHaMEEZ6vJmm3xiSlyJdJtCVqlJ+UDcIYumUfI2hu/axl9hUcwRM/aiIepid1KeyPARwtlND0Rs4CCCNBnJi9UukTKgEpHom9w+iTGfctoVeyGxG7244gjNb6f4PX7T/2Q=="/>
          <p:cNvSpPr>
            <a:spLocks noChangeAspect="1" noChangeArrowheads="1"/>
          </p:cNvSpPr>
          <p:nvPr/>
        </p:nvSpPr>
        <p:spPr bwMode="auto">
          <a:xfrm>
            <a:off x="5976938" y="-373063"/>
            <a:ext cx="73342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7" name="Rounded Rectangle 1046"/>
          <p:cNvSpPr/>
          <p:nvPr/>
        </p:nvSpPr>
        <p:spPr>
          <a:xfrm>
            <a:off x="2994367" y="6079497"/>
            <a:ext cx="1104523" cy="44177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4">
                    <a:lumMod val="50000"/>
                  </a:schemeClr>
                </a:solidFill>
              </a:rPr>
              <a:t>CUSTOMS</a:t>
            </a:r>
            <a:endParaRPr lang="en-GB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5829690" y="6104204"/>
            <a:ext cx="1104523" cy="44177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4">
                    <a:lumMod val="50000"/>
                  </a:schemeClr>
                </a:solidFill>
              </a:rPr>
              <a:t>SELLER COST</a:t>
            </a:r>
            <a:endParaRPr lang="en-GB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8354964" y="6104205"/>
            <a:ext cx="1104523" cy="441777"/>
          </a:xfrm>
          <a:prstGeom prst="roundRect">
            <a:avLst/>
          </a:prstGeom>
          <a:solidFill>
            <a:srgbClr val="FF5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FFFF"/>
                </a:solidFill>
              </a:rPr>
              <a:t>BUYER COST</a:t>
            </a:r>
            <a:endParaRPr lang="en-GB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56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347895"/>
              </p:ext>
            </p:extLst>
          </p:nvPr>
        </p:nvGraphicFramePr>
        <p:xfrm>
          <a:off x="1321811" y="2216929"/>
          <a:ext cx="9289546" cy="323999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79005"/>
                <a:gridCol w="968721"/>
                <a:gridCol w="1104522"/>
                <a:gridCol w="1086416"/>
                <a:gridCol w="1113576"/>
                <a:gridCol w="995882"/>
                <a:gridCol w="325924"/>
                <a:gridCol w="955140"/>
                <a:gridCol w="116840"/>
                <a:gridCol w="977774"/>
                <a:gridCol w="965746"/>
              </a:tblGrid>
              <a:tr h="490909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FACTORY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CARRIER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PORT TERMINAL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TRANSPORT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PORT TERMINAL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CUSTOM VALUE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TERMINAL 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WARE</a:t>
                      </a:r>
                    </a:p>
                    <a:p>
                      <a:pPr algn="ctr"/>
                      <a:r>
                        <a:rPr lang="en-GB" sz="1200" dirty="0" smtClean="0"/>
                        <a:t>HOUSE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SHOP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EXW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EX WORK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FF5050"/>
                    </a:solidFill>
                  </a:tcPr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FCA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FREE CARRIER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CIP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CARRIAGE &amp;</a:t>
                      </a:r>
                      <a:r>
                        <a:rPr lang="en-GB" sz="1200" kern="1200" baseline="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INSURANCE</a:t>
                      </a:r>
                      <a:endParaRPr lang="en-GB" sz="120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PAID TO</a:t>
                      </a:r>
                      <a:endParaRPr lang="en-GB" sz="120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CPT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CARRIAGE PAID TO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DAT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DELIVERED AT</a:t>
                      </a:r>
                      <a:r>
                        <a:rPr lang="en-GB" sz="1200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TERMINAL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DAP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DELIVERED AT</a:t>
                      </a:r>
                      <a:r>
                        <a:rPr lang="en-GB" sz="1200" baseline="0" dirty="0" smtClean="0">
                          <a:solidFill>
                            <a:srgbClr val="FFFFFF"/>
                          </a:solidFill>
                        </a:rPr>
                        <a:t> PLACE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DDP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DELIVERED DUTY PAID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3552" y="72026"/>
            <a:ext cx="1632102" cy="1543824"/>
            <a:chOff x="327609" y="219438"/>
            <a:chExt cx="1815143" cy="1857681"/>
          </a:xfrm>
        </p:grpSpPr>
        <p:sp>
          <p:nvSpPr>
            <p:cNvPr id="12" name="Pie 11"/>
            <p:cNvSpPr/>
            <p:nvPr/>
          </p:nvSpPr>
          <p:spPr>
            <a:xfrm rot="10800000" flipH="1">
              <a:off x="327609" y="219438"/>
              <a:ext cx="1815143" cy="1857681"/>
            </a:xfrm>
            <a:prstGeom prst="pi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34483" y="424833"/>
              <a:ext cx="1441993" cy="1438153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92055" y="590234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4" t="29005" r="8493" b="31856"/>
            <a:stretch/>
          </p:blipFill>
          <p:spPr>
            <a:xfrm rot="21010708">
              <a:off x="751453" y="830736"/>
              <a:ext cx="1008050" cy="626345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5" name="Group 14"/>
          <p:cNvGrpSpPr/>
          <p:nvPr/>
        </p:nvGrpSpPr>
        <p:grpSpPr>
          <a:xfrm>
            <a:off x="10499539" y="59404"/>
            <a:ext cx="1632102" cy="1543824"/>
            <a:chOff x="2299518" y="228491"/>
            <a:chExt cx="1815143" cy="1857681"/>
          </a:xfrm>
        </p:grpSpPr>
        <p:grpSp>
          <p:nvGrpSpPr>
            <p:cNvPr id="11" name="Group 10"/>
            <p:cNvGrpSpPr/>
            <p:nvPr/>
          </p:nvGrpSpPr>
          <p:grpSpPr>
            <a:xfrm>
              <a:off x="2299518" y="228491"/>
              <a:ext cx="1815143" cy="1857681"/>
              <a:chOff x="2299518" y="228491"/>
              <a:chExt cx="1815143" cy="1857681"/>
            </a:xfrm>
          </p:grpSpPr>
          <p:sp>
            <p:nvSpPr>
              <p:cNvPr id="39" name="Pie 38"/>
              <p:cNvSpPr/>
              <p:nvPr/>
            </p:nvSpPr>
            <p:spPr>
              <a:xfrm rot="10800000">
                <a:off x="2299518" y="228491"/>
                <a:ext cx="1815143" cy="1857681"/>
              </a:xfrm>
              <a:prstGeom prst="pi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39700" h="139700" prst="divo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506392" y="424833"/>
                <a:ext cx="1441993" cy="1438153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63965" y="617393"/>
                <a:ext cx="1127824" cy="10762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42" t="2049" r="20831" b="-1"/>
            <a:stretch/>
          </p:blipFill>
          <p:spPr>
            <a:xfrm>
              <a:off x="2958697" y="603658"/>
              <a:ext cx="565506" cy="990050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0" name="Group 9"/>
          <p:cNvGrpSpPr/>
          <p:nvPr/>
        </p:nvGrpSpPr>
        <p:grpSpPr>
          <a:xfrm>
            <a:off x="63381" y="5246277"/>
            <a:ext cx="1632102" cy="1543824"/>
            <a:chOff x="384792" y="2155159"/>
            <a:chExt cx="1815143" cy="1857681"/>
          </a:xfrm>
        </p:grpSpPr>
        <p:sp>
          <p:nvSpPr>
            <p:cNvPr id="44" name="Pie 43"/>
            <p:cNvSpPr/>
            <p:nvPr/>
          </p:nvSpPr>
          <p:spPr>
            <a:xfrm rot="10800000" flipH="1" flipV="1">
              <a:off x="384792" y="2155159"/>
              <a:ext cx="1815143" cy="1857681"/>
            </a:xfrm>
            <a:prstGeom prst="pie">
              <a:avLst/>
            </a:prstGeom>
            <a:solidFill>
              <a:srgbClr val="FFB5A3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591667" y="2351501"/>
              <a:ext cx="1441993" cy="1438153"/>
            </a:xfrm>
            <a:prstGeom prst="ellipse">
              <a:avLst/>
            </a:prstGeom>
            <a:solidFill>
              <a:srgbClr val="FF5050"/>
            </a:solidFill>
            <a:ln>
              <a:solidFill>
                <a:srgbClr val="C0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749239" y="251690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9933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6" name="Picture 5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717" b="17249"/>
            <a:stretch/>
          </p:blipFill>
          <p:spPr>
            <a:xfrm>
              <a:off x="899180" y="2661674"/>
              <a:ext cx="825321" cy="717092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4" name="Group 13"/>
          <p:cNvGrpSpPr/>
          <p:nvPr/>
        </p:nvGrpSpPr>
        <p:grpSpPr>
          <a:xfrm>
            <a:off x="10487496" y="5246054"/>
            <a:ext cx="1632102" cy="1543824"/>
            <a:chOff x="2322289" y="2139690"/>
            <a:chExt cx="1815143" cy="1857681"/>
          </a:xfrm>
        </p:grpSpPr>
        <p:sp>
          <p:nvSpPr>
            <p:cNvPr id="57" name="Pie 56"/>
            <p:cNvSpPr/>
            <p:nvPr/>
          </p:nvSpPr>
          <p:spPr>
            <a:xfrm rot="10800000" flipV="1">
              <a:off x="2322289" y="2139690"/>
              <a:ext cx="1815143" cy="1857681"/>
            </a:xfrm>
            <a:prstGeom prst="pie">
              <a:avLst/>
            </a:prstGeom>
            <a:solidFill>
              <a:srgbClr val="FFCE85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/>
            <p:cNvSpPr/>
            <p:nvPr/>
          </p:nvSpPr>
          <p:spPr>
            <a:xfrm>
              <a:off x="2529164" y="2336032"/>
              <a:ext cx="1441993" cy="1438153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/>
            <p:cNvSpPr/>
            <p:nvPr/>
          </p:nvSpPr>
          <p:spPr>
            <a:xfrm>
              <a:off x="2686735" y="250143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E85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9961" y="2656814"/>
              <a:ext cx="892610" cy="729031"/>
            </a:xfrm>
            <a:prstGeom prst="rect">
              <a:avLst/>
            </a:prstGeom>
            <a:effectLst>
              <a:softEdge rad="63500"/>
            </a:effectLst>
          </p:spPr>
        </p:pic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448" y="1129716"/>
            <a:ext cx="662526" cy="896475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11"/>
          <a:stretch/>
        </p:blipFill>
        <p:spPr>
          <a:xfrm>
            <a:off x="9826935" y="1319077"/>
            <a:ext cx="649733" cy="7327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08" b="15630"/>
          <a:stretch/>
        </p:blipFill>
        <p:spPr>
          <a:xfrm>
            <a:off x="3021087" y="1473931"/>
            <a:ext cx="835551" cy="570368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" t="13062" r="5306" b="23756"/>
          <a:stretch/>
        </p:blipFill>
        <p:spPr>
          <a:xfrm>
            <a:off x="5279047" y="1350572"/>
            <a:ext cx="780598" cy="744465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67" b="13760"/>
          <a:stretch/>
        </p:blipFill>
        <p:spPr>
          <a:xfrm>
            <a:off x="4204449" y="1399644"/>
            <a:ext cx="893771" cy="688664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0" t="12169" r="940" b="14930"/>
          <a:stretch/>
        </p:blipFill>
        <p:spPr>
          <a:xfrm flipH="1">
            <a:off x="6252691" y="1350572"/>
            <a:ext cx="905455" cy="713583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717" y="587652"/>
            <a:ext cx="704850" cy="552450"/>
          </a:xfrm>
          <a:prstGeom prst="rect">
            <a:avLst/>
          </a:prstGeom>
        </p:spPr>
      </p:pic>
      <p:cxnSp>
        <p:nvCxnSpPr>
          <p:cNvPr id="1031" name="Straight Arrow Connector 1030"/>
          <p:cNvCxnSpPr/>
          <p:nvPr/>
        </p:nvCxnSpPr>
        <p:spPr>
          <a:xfrm flipV="1">
            <a:off x="7253293" y="1084111"/>
            <a:ext cx="224659" cy="109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Straight Arrow Connector 1032"/>
          <p:cNvCxnSpPr/>
          <p:nvPr/>
        </p:nvCxnSpPr>
        <p:spPr>
          <a:xfrm>
            <a:off x="7954142" y="1200051"/>
            <a:ext cx="0" cy="19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9" name="Picture 13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25" b="15630"/>
          <a:stretch/>
        </p:blipFill>
        <p:spPr>
          <a:xfrm>
            <a:off x="7619122" y="1456481"/>
            <a:ext cx="835551" cy="579422"/>
          </a:xfrm>
          <a:prstGeom prst="rect">
            <a:avLst/>
          </a:prstGeom>
        </p:spPr>
      </p:pic>
      <p:grpSp>
        <p:nvGrpSpPr>
          <p:cNvPr id="1038" name="Group 1037"/>
          <p:cNvGrpSpPr/>
          <p:nvPr/>
        </p:nvGrpSpPr>
        <p:grpSpPr>
          <a:xfrm>
            <a:off x="8683098" y="1143928"/>
            <a:ext cx="915411" cy="907899"/>
            <a:chOff x="8596644" y="571538"/>
            <a:chExt cx="915411" cy="841792"/>
          </a:xfrm>
        </p:grpSpPr>
        <p:pic>
          <p:nvPicPr>
            <p:cNvPr id="1036" name="Picture 1035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6644" y="787647"/>
              <a:ext cx="915411" cy="625683"/>
            </a:xfrm>
            <a:prstGeom prst="rect">
              <a:avLst/>
            </a:prstGeom>
          </p:spPr>
        </p:pic>
        <p:pic>
          <p:nvPicPr>
            <p:cNvPr id="144" name="Picture 143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8981" y="571538"/>
              <a:ext cx="761186" cy="234211"/>
            </a:xfrm>
            <a:prstGeom prst="rect">
              <a:avLst/>
            </a:prstGeom>
          </p:spPr>
        </p:pic>
      </p:grpSp>
      <p:pic>
        <p:nvPicPr>
          <p:cNvPr id="146" name="Picture 14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22275" y="685611"/>
            <a:ext cx="704850" cy="552450"/>
          </a:xfrm>
          <a:prstGeom prst="rect">
            <a:avLst/>
          </a:prstGeom>
        </p:spPr>
      </p:pic>
      <p:cxnSp>
        <p:nvCxnSpPr>
          <p:cNvPr id="147" name="Straight Arrow Connector 146"/>
          <p:cNvCxnSpPr/>
          <p:nvPr/>
        </p:nvCxnSpPr>
        <p:spPr>
          <a:xfrm flipV="1">
            <a:off x="3376324" y="1193966"/>
            <a:ext cx="259070" cy="134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>
            <a:off x="3982049" y="1287380"/>
            <a:ext cx="116841" cy="186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2" name="Picture 15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324" y="1707363"/>
            <a:ext cx="299417" cy="318859"/>
          </a:xfrm>
          <a:prstGeom prst="rect">
            <a:avLst/>
          </a:prstGeom>
        </p:spPr>
      </p:pic>
      <p:sp>
        <p:nvSpPr>
          <p:cNvPr id="1040" name="AutoShape 12" descr="data:image/jpeg;base64,/9j/4AAQSkZJRgABAQAAAQABAAD/2wCEAAkGBhQSERQQExIWEhMTDSEZGBEWFxYXFhYeHRYfHBocHBwcJzIfIyIjIBgeHzEgJScpLTgsJSAxNTAqNSY3MCoBCQoKDgsNGQ8PGjUiHyEsNTA1LCwtLDU1LC8sMDUpLyk1LC4pLCwsLCwpLCw2NDQsNCwsLC8sLDQ0KSwpLCk1Kf/AABEIAFIATQMBIgACEQEDEQH/xAAcAAACAgIDAAAAAAAAAAAAAAAABwUGBAgBAgP/xABAEAABAgMEBgYFCQkAAAAAAAABAgMABBEFBhIhBxMxQVFhIjJScZGhIzNygZIkQlNigrHBwtEUFRdDc6Ky0uH/xAAYAQEAAwEAAAAAAAAAAAAAAAADAQIEAP/EACERAAICAQQDAQEAAAAAAAAAAAABAgMREiExQTIzUROR/9oADAMBAAIRAxEAPwB4wQQRxwsdLDExLLbtCWecarRDoSo4ajqKKdh7OY4RV7M0zTrdA4G3x9ZOFXin9IdFt2Smal3JdfVcbKa8DuPuNDGsVpSCmHXGHBRbbhSocx+B2jlGirElhma3MXlDksvTdLLyeacZPEUcT5UPkYt1mXxk5j1Uy2o9kqwq8FUMayYoMUWdK6Kq59m2dY5jWKzL2zUv6qZcQOziqn4TUeUPjR5bbs3IofeUFOKWoEgAbFUGQygZ1uA8LFPYssEEEGIEEEEccQl6r3MSDWsdNVHqNDrLPLgOcJqc0pzK1qXqpfpKrQspUQNwqcz3w2Z7RzJvvKffSt5aj89xZHIAClAOELK1L2y0pMOstWVLVaeUjE5VdcKiK0PGlYavHSyBZnt4I5OkmZOQalieAl2yYkpW8lqOZokEqB2ESYp4kUjF/i3OJBS0hhgE7ENARHzWkm0F5GaWkfUCU+YFfOF0v4FqX0uMszbSzT9hl0c1tsAeRMMa67D6JZKZlLaXcRqloAIArlQAU2RrlNXgmXfWTDy+SnFkeFaQ/NGlf3XLYtpbJz/qKp5QVkcIWqWWWeCCCBHCCCIu8N5WJJrWvrwgmgSM1KPACOO4JSEhpfumpmYM6hNWnz0iB1F0pn7VK141i0HTlKfQTHg3/tHlM6aZJxCm1yzy0KTRSVJaII4EYoWMZRecAzlCSxkTEEMqzrk2faeJck+5LLFSqWcSldOBTnXD71U5R3ToiaamGWZicPpyrAENgVwgEjEomhIOWRh/0iuQPzl0UW7l33J2YRLtDNR6StyE71Hu+/KNmZCTSy0hlAohtsJSOSRQfdGDYF2ZeSb1bDYRXrKOa1c1KOZj2kLZQ844hvppaOFTg6mLekHeQNtNlaRnnPUzRXDQZ8EUe1tLspLzC5dSHF6teEuICSmu/aa5HLZFtsu1G5hpL7SsbaxUK/5uPKKNNF1JPZGXGvelC8Jmp9xINW2Dq0Ddl1j71Vz4AQ87w2mJaVemD/LZKh30yHjSNX1rKiVHMk1J5mGpW+Qbntg6wQQRpMxkSM+4y4l1pZQtBqFDaItN69IKpxEmuhbmJZaipSeqT0MCk/Caj9Yp0EVcU3klSaWBoWrpKftAMSMmktOPAJdc31PWCabEjaTWtMsotV5rTbsazUssn0pTgbrSpUc1uHurXvoIidEN10sMKtF7oqWg4MXzGxtV9qngOcL2/d6TPTana+iR0Gk8Eg7e9W3wG6AUVKWlcIdycY6nyyvKUSSSakmpJ2mG/oOtI6mZZOYQ6lQHDGCD/hCfi23BeUkv4VFNQjYSO3CXeDKVeaL9pstrBKtyoObzuJXsoz81EeEJSLhpVtjX2i4AapYAaHeM1f3Ej3RT4mtYiRY8yO6Gia0FcKankOPnHSGXo2ulrpCeeUnN5lTTfPCMRPxhI9xhaUiylltfCrjhJ/QixXEuuZ6bS0cmk9N1XBI3d6jl48IrwFchmTuh83Zs1ux7MU89TWFGsc4lVOi2O6tO8kxWyWlbFq46nvwRWl69IYYTZ7JCVOI6YHzGxsTyxUp3DnCajMti1VzL7kw4arcXU8BwA5AZCMOJhHSsETlqeQi1XF2vdyPzxXZ1jAoJ36tNfekH8YsVxdr3cj88Uu9bJr80R082C64SASXlEkipPSMeOpT2R4CCCHXAL5H1o4SBZsuAKdE7PbMIy0JdOtcGEeuVuHaMEEZ6vJmm3xiSlyJdJtCVqlJ+UDcIYumUfI2hu/axl9hUcwRM/aiIepid1KeyPARwtlND0Rs4CCCNBnJi9UukTKgEpHom9w+iTGfctoVeyGxG7244gjNb6f4PX7T/2Q=="/>
          <p:cNvSpPr>
            <a:spLocks noChangeAspect="1" noChangeArrowheads="1"/>
          </p:cNvSpPr>
          <p:nvPr/>
        </p:nvSpPr>
        <p:spPr bwMode="auto">
          <a:xfrm>
            <a:off x="5976938" y="-373063"/>
            <a:ext cx="73342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7" name="Rounded Rectangle 1046"/>
          <p:cNvSpPr/>
          <p:nvPr/>
        </p:nvSpPr>
        <p:spPr>
          <a:xfrm>
            <a:off x="2994367" y="6079497"/>
            <a:ext cx="1104523" cy="44177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4">
                    <a:lumMod val="50000"/>
                  </a:schemeClr>
                </a:solidFill>
              </a:rPr>
              <a:t>CUSTOMS</a:t>
            </a:r>
            <a:endParaRPr lang="en-GB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5829690" y="6104204"/>
            <a:ext cx="1104523" cy="44177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4">
                    <a:lumMod val="50000"/>
                  </a:schemeClr>
                </a:solidFill>
              </a:rPr>
              <a:t>SELLER COST</a:t>
            </a:r>
            <a:endParaRPr lang="en-GB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8354964" y="6104205"/>
            <a:ext cx="1104523" cy="441777"/>
          </a:xfrm>
          <a:prstGeom prst="roundRect">
            <a:avLst/>
          </a:prstGeom>
          <a:solidFill>
            <a:srgbClr val="FF5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FFFF"/>
                </a:solidFill>
              </a:rPr>
              <a:t>BUYER COST</a:t>
            </a:r>
            <a:endParaRPr lang="en-GB" sz="1400" b="1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257" y="769542"/>
            <a:ext cx="616079" cy="61607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46255" y="767237"/>
            <a:ext cx="616079" cy="6160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9" t="30548" r="10085" b="34508"/>
          <a:stretch/>
        </p:blipFill>
        <p:spPr>
          <a:xfrm>
            <a:off x="5260710" y="979057"/>
            <a:ext cx="831136" cy="360319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4109284" y="1193966"/>
            <a:ext cx="2427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8" b="10741"/>
          <a:stretch/>
        </p:blipFill>
        <p:spPr>
          <a:xfrm>
            <a:off x="5388469" y="312860"/>
            <a:ext cx="588469" cy="46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7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780</TotalTime>
  <Words>89</Words>
  <Application>Microsoft Office PowerPoint</Application>
  <PresentationFormat>Widescreen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Tw Cen MT</vt:lpstr>
      <vt:lpstr>Tw Cen MT Condensed</vt:lpstr>
      <vt:lpstr>Arial</vt:lpstr>
      <vt:lpstr>Wingdings 3</vt:lpstr>
      <vt:lpstr>Integral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Brigitte Tong</dc:creator>
  <cp:lastModifiedBy>Brigitte Tong</cp:lastModifiedBy>
  <cp:revision>35</cp:revision>
  <cp:lastPrinted>2013-05-07T09:32:17Z</cp:lastPrinted>
  <dcterms:created xsi:type="dcterms:W3CDTF">2013-05-06T10:15:01Z</dcterms:created>
  <dcterms:modified xsi:type="dcterms:W3CDTF">2013-05-07T15:41:34Z</dcterms:modified>
</cp:coreProperties>
</file>