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92" r:id="rId3"/>
    <p:sldId id="293" r:id="rId4"/>
    <p:sldId id="257" r:id="rId5"/>
    <p:sldId id="260" r:id="rId6"/>
    <p:sldId id="290" r:id="rId7"/>
    <p:sldId id="284" r:id="rId8"/>
    <p:sldId id="287" r:id="rId9"/>
    <p:sldId id="285" r:id="rId10"/>
    <p:sldId id="283" r:id="rId11"/>
    <p:sldId id="261" r:id="rId12"/>
    <p:sldId id="262" r:id="rId13"/>
    <p:sldId id="271" r:id="rId14"/>
    <p:sldId id="273" r:id="rId15"/>
    <p:sldId id="274" r:id="rId16"/>
    <p:sldId id="275" r:id="rId17"/>
    <p:sldId id="276" r:id="rId18"/>
    <p:sldId id="288" r:id="rId19"/>
    <p:sldId id="289" r:id="rId2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3300"/>
    <a:srgbClr val="EB6413"/>
    <a:srgbClr val="D26900"/>
    <a:srgbClr val="E2B700"/>
    <a:srgbClr val="DDDDDD"/>
    <a:srgbClr val="D1D1D1"/>
    <a:srgbClr val="DA6D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1" autoAdjust="0"/>
    <p:restoredTop sz="93190" autoAdjust="0"/>
  </p:normalViewPr>
  <p:slideViewPr>
    <p:cSldViewPr>
      <p:cViewPr varScale="1">
        <p:scale>
          <a:sx n="98" d="100"/>
          <a:sy n="98" d="100"/>
        </p:scale>
        <p:origin x="18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BCD85879-FB61-4C9E-85DF-C981DF24DA31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1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1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43007A52-9ED2-47F3-A947-C7B108C85CB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07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07A52-9ED2-47F3-A947-C7B108C85CB5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730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07A52-9ED2-47F3-A947-C7B108C85CB5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1782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07A52-9ED2-47F3-A947-C7B108C85CB5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8959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07A52-9ED2-47F3-A947-C7B108C85CB5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1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07A52-9ED2-47F3-A947-C7B108C85CB5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48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63E-EF07-4E08-944D-7A5F0291672A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3AF4-DDC1-4BAE-BF38-FCF7B472059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63E-EF07-4E08-944D-7A5F0291672A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3AF4-DDC1-4BAE-BF38-FCF7B472059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63E-EF07-4E08-944D-7A5F0291672A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3AF4-DDC1-4BAE-BF38-FCF7B472059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63E-EF07-4E08-944D-7A5F0291672A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3AF4-DDC1-4BAE-BF38-FCF7B472059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63E-EF07-4E08-944D-7A5F0291672A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3AF4-DDC1-4BAE-BF38-FCF7B472059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63E-EF07-4E08-944D-7A5F0291672A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3AF4-DDC1-4BAE-BF38-FCF7B472059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63E-EF07-4E08-944D-7A5F0291672A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3AF4-DDC1-4BAE-BF38-FCF7B472059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63E-EF07-4E08-944D-7A5F0291672A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3AF4-DDC1-4BAE-BF38-FCF7B472059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63E-EF07-4E08-944D-7A5F0291672A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3AF4-DDC1-4BAE-BF38-FCF7B472059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63E-EF07-4E08-944D-7A5F0291672A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3AF4-DDC1-4BAE-BF38-FCF7B472059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63E-EF07-4E08-944D-7A5F0291672A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3AF4-DDC1-4BAE-BF38-FCF7B472059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4863E-EF07-4E08-944D-7A5F0291672A}" type="datetimeFigureOut">
              <a:rPr lang="nl-NL" smtClean="0"/>
              <a:pPr/>
              <a:t>19-6-2020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43AF4-DDC1-4BAE-BF38-FCF7B472059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2.png"/><Relationship Id="rId7" Type="http://schemas.openxmlformats.org/officeDocument/2006/relationships/hyperlink" Target="http://www.google.nl/imgres?imgurl=http://www.forlog.be/images/AEO%20GROOT.jpg&amp;imgrefurl=http://www.forlog.be/&amp;h=477&amp;w=750&amp;sz=150&amp;tbnid=5EmJ9JFTAEz9oM:&amp;tbnh=73&amp;tbnw=114&amp;prev=/search?q=aeo+logo&amp;tbm=isch&amp;tbo=u&amp;zoom=1&amp;q=aeo+logo&amp;usg=__jTx3Y4NeK5nAgDASjI8VS-ajs4U=&amp;docid=T-BfRAawe7FspM&amp;hl=nl&amp;sa=X&amp;ei=NGSOUM6_IonG0QX_n4DwBw&amp;ved=0CDYQ9QEwAg&amp;dur=64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png"/><Relationship Id="rId11" Type="http://schemas.openxmlformats.org/officeDocument/2006/relationships/image" Target="../media/image63.jpeg"/><Relationship Id="rId5" Type="http://schemas.openxmlformats.org/officeDocument/2006/relationships/hyperlink" Target="http://www.sap.com/index.epx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9.jpeg"/><Relationship Id="rId9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9.png"/><Relationship Id="rId7" Type="http://schemas.openxmlformats.org/officeDocument/2006/relationships/image" Target="../media/image72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4.png"/><Relationship Id="rId7" Type="http://schemas.openxmlformats.org/officeDocument/2006/relationships/image" Target="../media/image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0.png"/><Relationship Id="rId7" Type="http://schemas.openxmlformats.org/officeDocument/2006/relationships/image" Target="../media/image11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3.png"/><Relationship Id="rId7" Type="http://schemas.openxmlformats.org/officeDocument/2006/relationships/image" Target="../media/image86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26" Type="http://schemas.openxmlformats.org/officeDocument/2006/relationships/image" Target="../media/image35.jpeg"/><Relationship Id="rId39" Type="http://schemas.openxmlformats.org/officeDocument/2006/relationships/image" Target="../media/image47.jpg"/><Relationship Id="rId3" Type="http://schemas.openxmlformats.org/officeDocument/2006/relationships/image" Target="../media/image2.png"/><Relationship Id="rId21" Type="http://schemas.openxmlformats.org/officeDocument/2006/relationships/hyperlink" Target="http://www.diva.com.tw/en-global" TargetMode="External"/><Relationship Id="rId34" Type="http://schemas.openxmlformats.org/officeDocument/2006/relationships/image" Target="../media/image42.jpeg"/><Relationship Id="rId42" Type="http://schemas.openxmlformats.org/officeDocument/2006/relationships/image" Target="../media/image50.jp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4.jpeg"/><Relationship Id="rId33" Type="http://schemas.openxmlformats.org/officeDocument/2006/relationships/image" Target="../media/image41.png"/><Relationship Id="rId38" Type="http://schemas.openxmlformats.org/officeDocument/2006/relationships/image" Target="../media/image46.jpeg"/><Relationship Id="rId2" Type="http://schemas.openxmlformats.org/officeDocument/2006/relationships/image" Target="../media/image16.png"/><Relationship Id="rId16" Type="http://schemas.openxmlformats.org/officeDocument/2006/relationships/image" Target="../media/image26.jpeg"/><Relationship Id="rId20" Type="http://schemas.openxmlformats.org/officeDocument/2006/relationships/image" Target="../media/image30.png"/><Relationship Id="rId29" Type="http://schemas.openxmlformats.org/officeDocument/2006/relationships/image" Target="../media/image38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11" Type="http://schemas.openxmlformats.org/officeDocument/2006/relationships/image" Target="../media/image21.jpeg"/><Relationship Id="rId24" Type="http://schemas.openxmlformats.org/officeDocument/2006/relationships/image" Target="../media/image33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jpg"/><Relationship Id="rId5" Type="http://schemas.openxmlformats.org/officeDocument/2006/relationships/image" Target="../media/image17.jpeg"/><Relationship Id="rId15" Type="http://schemas.openxmlformats.org/officeDocument/2006/relationships/image" Target="../media/image25.jpeg"/><Relationship Id="rId23" Type="http://schemas.openxmlformats.org/officeDocument/2006/relationships/image" Target="../media/image32.png"/><Relationship Id="rId28" Type="http://schemas.openxmlformats.org/officeDocument/2006/relationships/image" Target="../media/image37.jpg"/><Relationship Id="rId36" Type="http://schemas.openxmlformats.org/officeDocument/2006/relationships/image" Target="../media/image44.jp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31" Type="http://schemas.openxmlformats.org/officeDocument/2006/relationships/hyperlink" Target="http://www.tpvholdings.com/html/index.php" TargetMode="External"/><Relationship Id="rId4" Type="http://schemas.openxmlformats.org/officeDocument/2006/relationships/hyperlink" Target="http://www.google.nl/imgres?q=customers&amp;hl=nl&amp;biw=741&amp;bih=353&amp;tbm=isch&amp;tbnid=-IlGRL513wbevM:&amp;imgrefurl=http://keepbusinesssimple.org/biz-tips/ways-to-build-customer-loyalty/&amp;docid=XydzurJLOcKmFM&amp;imgurl=http://keepbusinesssimple.org/wp-content/uploads/2010/12/Reliability-If-you-say-an-item-will-arrive-on-Monday-deliver-it-on-Monday..jpg&amp;w=1654&amp;h=1538&amp;ei=eD76TsafEoHG-Qb83LWzAQ&amp;zoom=1" TargetMode="External"/><Relationship Id="rId9" Type="http://schemas.openxmlformats.org/officeDocument/2006/relationships/hyperlink" Target="http://www.esun3d.net/" TargetMode="External"/><Relationship Id="rId14" Type="http://schemas.openxmlformats.org/officeDocument/2006/relationships/image" Target="../media/image24.jpg"/><Relationship Id="rId22" Type="http://schemas.openxmlformats.org/officeDocument/2006/relationships/image" Target="../media/image31.png"/><Relationship Id="rId27" Type="http://schemas.openxmlformats.org/officeDocument/2006/relationships/image" Target="../media/image36.jpeg"/><Relationship Id="rId30" Type="http://schemas.openxmlformats.org/officeDocument/2006/relationships/image" Target="../media/image39.png"/><Relationship Id="rId35" Type="http://schemas.openxmlformats.org/officeDocument/2006/relationships/image" Target="../media/image4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0.jpeg"/><Relationship Id="rId7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157" y="1219200"/>
            <a:ext cx="389164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1" name="Rectangle 60"/>
          <p:cNvSpPr/>
          <p:nvPr/>
        </p:nvSpPr>
        <p:spPr>
          <a:xfrm>
            <a:off x="0" y="0"/>
            <a:ext cx="2209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2" name="Picture 2" descr="G:\TGI bv\Pictures\TGI Group Int.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6" y="609600"/>
            <a:ext cx="1981204" cy="609601"/>
          </a:xfrm>
          <a:prstGeom prst="rect">
            <a:avLst/>
          </a:prstGeom>
          <a:noFill/>
        </p:spPr>
      </p:pic>
      <p:pic>
        <p:nvPicPr>
          <p:cNvPr id="65" name="rg_hi" descr="ANd9GcTlsm87Ae6jg2BX-YhdnC7q9WgIoUWqN4oGOzrVn-fEcAmPu1mU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784" y="2057400"/>
            <a:ext cx="2057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6" name="TextBox 65"/>
          <p:cNvSpPr txBox="1"/>
          <p:nvPr/>
        </p:nvSpPr>
        <p:spPr>
          <a:xfrm>
            <a:off x="3124200" y="5334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n-US" sz="44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OMPANY </a:t>
            </a:r>
            <a:r>
              <a:rPr lang="en-US" sz="48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sz="44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ROFILE</a:t>
            </a:r>
            <a:endParaRPr lang="nl-NL" sz="4400" b="1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371600"/>
            <a:ext cx="6400800" cy="50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In-house Transportation system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Xman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	Costs of failure at TGI &lt; 1% (compare: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avg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17%*)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	Electronic Archive (Paperless)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  Customs registration (               Customs approved)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  ISO9001 certified 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8" name="AutoShape 2" descr="data:image/jpeg;base64,/9j/4AAQSkZJRgABAQAAAQABAAD/2wBDAAkGBwgHBgkIBwgKCgkLDRYPDQwMDRsUFRAWIB0iIiAdHx8kKDQsJCYxJx8fLT0tMTU3Ojo6Iys/RD84QzQ5Ojf/2wBDAQoKCg0MDRoPDxo3JR8lNzc3Nzc3Nzc3Nzc3Nzc3Nzc3Nzc3Nzc3Nzc3Nzc3Nzc3Nzc3Nzc3Nzc3Nzc3Nzc3Nzf/wAARCAChAKIDASIAAhEBAxEB/8QAHAAAAQQDAQAAAAAAAAAAAAAAAAECBQYDBAcI/8QAPxAAAQMDAgMFBQUFBwUAAAAAAQACAwQFEQYhEjFBE1FhcYEHFCKRoRUyQlKxIzNicsEWJENzotHwRFSCsuH/xAAaAQABBQEAAAAAAAAAAAAAAAAAAQIDBAUG/8QALhEAAQQBAwMDAgYDAQAAAAAAAQACAxEEEiExBRNBUWFxIoEGkaGx0fAUFTLB/9oADAMBAAIRAxEAPwDuKEIQhCEJEISpDySFxB5Kral13aLIHQ8fvdWNuwgIOD/EeQTXODRZUsMEk79ETST7K05Heoa8apstmyK6uja/pGw8Tz6Bcgv2u73eHOYJ/dKY8ooNiR4u5lVjqXdTzKpSZoGzAulxfwy4gOyHV7D+V1G6e1iMFzbVbnPxyfUO4QfQZVZrPaHqSqcS2rjp2npBEB9TlVRCqOyZXeVvw9GwoeGA/O6l5dT32X792rD5SY/RNj1Je4zxMu1YD/mkqKQo+471Vz/EgqtA/IfwrPR6+1JSY/vwnA/DNGHfpgqz2r2r4w27W89B2lMf6H/dcxQFI3Jkb5VSfo+FMPqYB8bfsvQ1l1RZ700e4VjHSEfun/C8ehUyCvMIc5rg9pIcDkOGxCt+nfaFd7SWxVbzX0ox8Ehw9vk7r6q3Hmg7PC57M/DT2DVjuv2PP9/JdxQoTTuqLZqCEPoZwJQPjgfs9vp18wpoFXg4OFhczJG+Jxa8UQlQkylSpiEIQhCEISFCEq1q+sp6CkkqquZkUMYy57jgBPqJ46eCSad4ZHG0ue5xwABzK4RrjV02pa4xwucy2wu/ZR5+/wDxu/p3KGaYRtvytDp3Tn50ukbNHJUpq72h1l2c+ktLn0tEMh0g2klHn+EfVYrfoGauslNXsuMbaiphdNFTOj3eMZ5536b+Kp0bHSvbG3m8ho8yV0jWV1dp6+6cjpjhtupgXsB5tOGkfIFZ7Xdy3SLrp4XYfbx8P6SbPHND/wBK5s5pDi0tIcOY7irLprRdfqCnNRHNDTRkkRGYHMuOZaB0Hepu86Tpn6gmu00gi0/JGKt8o68X4G+JP6qR0bd33S6XS5dmIKOgo+zpYG8ombn5nAyiOAa6cjJ6m92PrxtqAs+hO1fN/kFzKph93qJoXOa4xvLOJvI4OMrHjbO+O9XTRNFTSWa8Xh9GyuuFMMwU7xxAZGeLHXc/RRUeqr7JUhrKhsricCn93YWu8OHCiMYABJ5V5mXI5zmMaPpq7Nb1e2xUBhJtzyr1rW00VPe7KKaFlPU1pjNTTRjZri4dOnMrJr26MtGopKW10FDC5sTDJI6na8uJG3PYbJTBpsk8JkfUu6WCNllwJ5qqNKhDfkUmFeqttPdvZ/JeKqjp46+Go4GzQRhnEMgbgbdVlt1jtdv0nSXWq9xkq6vHC+uLuyj8AG8z5oEBJ2Pi0h6oxrLc03q01zuqAjdX2hitFZUNgur9OyQv2L6UuilZ4twN1F2qKx0Wp6m23FsVbbpXdnFVHIMWeR+uD80hhqt09vUQ7UNBtov7foq1Tzy007Z6eV8UzDlr2HBC6noz2jNqnR0F/c2OY7MqeTX/AM3cfoqa7R9eNVfYbQcOPGJ8fD2X5/8AnVauqxaWXM0lkhApoBwOl4i7tndTv0T43Ph3VfLixOo1FVki7Hge/wA+i9Cgg8iEq5X7NNaPEsdku0pcDtSzvdv/ACH+h9F1IHK1I5BI2wuGzcOTDlMUn2905CRCkVVKkKVNcQOaELmHtl1C6nghsdLJh847SoweTOjfU/ouUxlbesLsbtqe41vGXNfKWs7g1vwj9FFMnx1WVOS9xK77pLGY0DW+TuVJMcWua5hLXNOQQeRWWpqZ6qTtamaSaTGOKRxcceZWjFOD1WwDxclUIIW20tebC2pLjWy0jKOWrnfSx44IXPJY3HLAS0lyraOGaGlqpYo5xiVrDgPHitVCTU7m0dqOtOkUtihrqu3zCahqZaeTlxRuxnz71J/2svmSW1ga8/jZCxrvmBlQiEoe4bApkmNDIbe0E/C2W19UK5lc+d8lUx4kEkh4jxA5HNLc7hU3Wtkra54knkxxOAxnAwFqoSajVWniJgcHACwK+ykReqxtkNnDme5mTtC3h3znPNZbZqG4W6kfRMdFPRPPxU1TGJI/QHkolCcJHDymOxoXNLS0UTf39VP0+qJaJxkt1rtlLOdu2jgy5o8CeSjqWnmvNfIJayBk0uXukqpeAOOd9+/wWigDJxhL3CTumtxmMB7Yonzz+6v941L9maagtNPXw1t0MfZS1cBz2Uf5Q7qeioHLZP4A0b7LHJIO9D5DIfhR4mLHitIbydyUxxwcglpG4IO4Pgu8+zzUJ1BYWPmcPe6c9nOO89HeoXAi8d6t/squ5t+q44HvIhrWGJzenFzaf1HqrGLIWOo+Vm9dxW5GMXD/AKbv/K7whIhay4FKo/UFT7nY6+pB4TFTSOB7iGlSCr3tBdw6KvRH/aSfokPCfGLeAvMgJ4R34RkhHRCzV2wT2yEHmtmGpwRkrHPRz08FPNKwCOdpfG4H7wBwVgzhNc0HlSxTubuCpqORsgCycBUPDMWkbqUpakHAduqz4yOFrRZAkHunkEJFK01GypaC0hbbdOSybtKjAJSnJjbs4qvoVlbpKrfyICzx6NmP35QE4McfCjOdjjlyqYTmxuccAZVzbpWCAZleXLQuFRQ25vBG1rn9MILCOUjc1khqMWoRlFIG8UnwjvKwzTRQghhye9Ya64yTuPEcDuCjnyEnmlbGTynOmLeVsS1JceawOlJPNYygclMGgKu6ZxTuMrZt9U+kr6WqYcPhmZID/KQVJXC30rtL2650TSHCR1PVZOTx7kHywoJ3IjwT9Okqs2USsP3C9XwyCWJkjTkPaHD1QoWx14fZbe/81NGf9IQtIOXCOiIJCn1Aa/YX6LvTRz9zk/RT6jtQwe82K4wc+0ppGgf+JT3cJkZp4PuvKiUBNb90FSunpLXFcO0vDHyU7WFzWt5Fw5Ajqs4CzS7NztLdVWpSx2ytu+nayl7B5ihPbUspG3H+Jo7wQqwQRsdiOYVkvGr66rliFAfdKaFwMcUe2cEYyR5cuS0NQ+7S1MddSOYG1jO1fE07xSfiafXknuArbwq8BkDjrFXx7KJHNZoZeErCjkoiLV5jyw2FYbXXuheN/hV8s9xjkY0FwyuV08uDhTlvrnwkYdhVzbCrkkbclljldYjmYW5BCx1NbHGwkkBUynvjwzHF9VoXG8yPaQHFP722yzm9NcX7qQ1FqH70UDtzsSqXU1DpHEuJJJ6oqJ3OJJPNarjkpoBO5WmGthbpahxJSJEo5qRRp0cb5XhkbXPeeTWjJPopi00lpjh7XUD62ESjNOIIweJoOCd/EYTrXBW2att11a0lpaZ/2Te0dHHnhJcOmc4GVOVtTp7VrTNNUfY9ewAZl+KN7B/Xn3eqkY3ys+ec3QvT5I5CfaP7OVNHXWa2T15NZEXNFTG0ND2DIII3zsqE7dme8KUNwjoqysfZ2lkMzHRMdLu9rDzI7if6qMf90+SHOugpIITHqNmj6r0Hp5rvsC2bf9JF/wCgQpey0gZZqBh5tpox/pCFeHC5J8g1FTaZI0OaWnkRgp6aVKqS8oXikNDd66kd/gVD2fInC1Arl7Wrc6363rHgfs6xrJ2/LB+oPzVNWc8U4hdnjP7kLXeyk7JY669TFtJGezYfjld91v8AufBb13prVaGT0MT2188kbf27TjsZAdx3EEdFGW2prAfcaSqdC2re1rxx8LSeQyenNWV1gslvp5KGsr4prtM3hjHEWsif0Gd8ev0TmgEbKCV5bJ9R28AfuVTCkWapgkpp5IJ2OZLG4tc09CsSjV0GxaVpwVv08nJR62IHbqN4sKzjP0upSjZSAsE0hKaHbLDI7Kha3daL36QsbjkpEJFMqR3SrdtEVHUXGCO5VDqelcTxygZ4dtlpAZU5p6xwXHhmuFU6lpXSCGMtZxPleejR4Z3Kc0WVDO9rGEuNKYFDedIS/aFrkjuFulADnsHEx7egcBy8xsofUVdZ6/sKm2UUlJUyZNTHn4Af4VNy0t50Y01turYqu1vdjGQWuycYLe/xCplRK6aeSV4aHPcXENGACTnknvNClSxW9x3du/cbX8hY8rLRwmprKanb96WZkY8yQP6rFlWX2cUH2jrS3RloLIpO3dnuZuPrhMYLcAreRJ24nOPgL0VEwRxMjaMBrQB6IT0LUpcDqTimOJT0x3JKhcw9t9nNTZ6W7Qty+jk4Jf8ALd19CB81xVep7xRwXC31FFVN4oKiN0bx4Ec/NeZb1bJrLdKm3VX72B/Dn8zeYcPMYVTIbva6DpORbDEfC02kjkpWyWOtvkzxT4EbP3szzs3P1JUSs0NRPDHJHDNIxkoAe1pwHeagbV7rVkDi36OVYtaUQEkNVSyNqoo4WQVFQxwP7Ru3xdQSquVbdJWStcJ56uLsbZNA5sxlIHGMZaQD3HByqm7YkZz496c8eVFjOAuO70pE+I4cmJWc1GeFcYact5p2WJ53Tmn4VjPNRAK891gJEISpyjR08VeaGndVwMqbK11U+30MUUMbRgMnl++4+WSc+A7lXdPXCgoJ5Rdbeysp5mhrsn4o/FvipDUEFLZoopbDdpxDXxh7qfJDgwjIye5Ss2GpZ+SS+QR0QfHofVR1/mDH09uhl7SGij7MuB+F0mSXkepxnwUSeeyNgNkijJtW42CNoaELq/sNs+X195kbtj3eInryLiPoPRctpqeasqYqWlYZJ5nBkbB1J5L01pezRWCx0ltg3ELPjd+d53cfUqxjMt1lY/WskMiEQ5KlUIQry5WkqQjZKhCVadU0gbLk/tP0+6vjbX07M1UA3A/xGcyPMdF2F7A4HZQl6tgqIH4HTbCRzQ4UVJFK6J4e3kLzC0g8kK0a209Jba6SogZiN5Je0D6hVcYO6oPjLDRXWYuSzIYCOVZLQ+s1JOyjuNxkjoaWAvfg4+Fv6nxKTUGnqajbLLa6p9RHBw9vHIPjYDycMDdp7wo2w1jKK4NdPn3eVjoZsfkcME+nP0VttFsqXVlLTVABlpmmFzs/DUUbgcEd/Cf1CUfUFBITDJYNN9FQcbJW806ZojlkY05DXlufIpjeajK0Gm6K2mn4U080NOyUKOlduwEmPmtuhp5C5lS+jmqKWN4MvA08LgDuOLGy3bLR04gnulyaX0lM4NbENjPKeTPLqfBTNn1ff6i7U8NOGPic8NFJHEAwM6gd2B1T2tHkqnPM+iGC653r+lMnptH17Pfoa6e38O8tIW8RPgz/AJhV261xr618zWCOMARxRj8Ebdmj5fXKmNZx2unutXDQBz6h1QXSOzhkX8DR135lVw80rzvSTEZbQ+zvxfhIkJwEE4Gei6B7O9CSXSaO53iLFG34ooHDeU97h+Xw6pGMLzQTsrKjx2anFT3sg0g6nA1BcmFssjCKSJw3a0/jPiengurAJkMYYMY2WRaTGhooLisid08he5CEITlChCEIQhNc0EY705CEKt6l07Fc6Z4DfixsVwjVGmai01b+GM7knHQ+XivTRAKhr9YaW707mTRgkjnhNc0OFFSwzPidqYV5dyPEdCFvRXevipmU8dVI2OMngAO7cjBAPcR0Vr1hoaqt8zpImFzOjgOnj3qjzRy07uGZhb/F0KqOic3hdFj50OQAH8pCgJvEEvEoaK0Q4LM0p48lrh6ytcmEKw14IVvqrVVVujbPLboXzxxPmM7IxkteXc8ddgsdphqdNwvudfxU73s4aelds+d3QuHMMBwfHkoS23q5WsPbb6yWBrzlwYRgnyK1qytmq53T1k75ZXc3vOSVJqGxHKqdl4tjiNJN+/x6JssrpZXyyEue9xc4nqTzKbG18srYomOkkccNYwZJUvYNMXS/SsFNC6OI85Ht/QLsujtAUFjYJZWdpUkDie7c/wDxPZA5xsqtldVihGlm5/RVTQns4dJJHX31gLgcx0/MN8Xd58F12ngZBGGsA22WRjA0AAYA7k5XWsDRQXMz5Ek79TzaEIQnKFCEIQhCEIQhCEIQhCChCELXq6SKpiLJWAg9659qf2fQVYfJStDHHpjIK6SkLQRghCF5ovGiayje7gjewZ5gZB9FXZrVXwuILQ4D0/VerKm2wTgh0YPmFDVWk6GYkugbv4JhjaVZZlzMFArzKaasBx7vJ8lngoLjK4BlLJk8sr0QNEW/Oeyb8lIUmlaCAgthZkeCb2Wqb/YzDhcHtOib1cXt4mmJp5kNyV0jTHsto6ZzZ64drJzy/fC6TT0MEAAjjaMdwWwBjknCNo4Cgly5pdnO2WrQ2+noY2sp4mtA7gtpKhPVdCEIQhCEIQhCEIQhCEIQhCEIQhCEIQhCEIQhIlQhCEiEISpEDklQhIlQhCEIQhCEIQhCEIQhCEIX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340" name="AutoShape 4" descr="data:image/jpeg;base64,/9j/4AAQSkZJRgABAQAAAQABAAD/2wBDAAkGBwgHBgkIBwgKCgkLDRYPDQwMDRsUFRAWIB0iIiAdHx8kKDQsJCYxJx8fLT0tMTU3Ojo6Iys/RD84QzQ5Ojf/2wBDAQoKCg0MDRoPDxo3JR8lNzc3Nzc3Nzc3Nzc3Nzc3Nzc3Nzc3Nzc3Nzc3Nzc3Nzc3Nzc3Nzc3Nzc3Nzc3Nzc3Nzf/wAARCAChAKIDASIAAhEBAxEB/8QAHAAAAQQDAQAAAAAAAAAAAAAAAAECBQYDBAcI/8QAPxAAAQMDAgMFBQUFBwUAAAAAAQACAwQFEQYhEjFBE1FhcYEHFCKRoRUyQlKxIzNicsEWJENzotHwRFSCsuH/xAAaAQABBQEAAAAAAAAAAAAAAAAAAQIDBAUG/8QALhEAAQQBAwMDAgYDAQAAAAAAAQACAxEEEiExBRNBUWFxIoEGkaGx0fAUFTLB/9oADAMBAAIRAxEAPwDuKEIQhCEJEISpDySFxB5Kral13aLIHQ8fvdWNuwgIOD/EeQTXODRZUsMEk79ETST7K05Heoa8apstmyK6uja/pGw8Tz6Bcgv2u73eHOYJ/dKY8ooNiR4u5lVjqXdTzKpSZoGzAulxfwy4gOyHV7D+V1G6e1iMFzbVbnPxyfUO4QfQZVZrPaHqSqcS2rjp2npBEB9TlVRCqOyZXeVvw9GwoeGA/O6l5dT32X792rD5SY/RNj1Je4zxMu1YD/mkqKQo+471Vz/EgqtA/IfwrPR6+1JSY/vwnA/DNGHfpgqz2r2r4w27W89B2lMf6H/dcxQFI3Jkb5VSfo+FMPqYB8bfsvQ1l1RZ700e4VjHSEfun/C8ehUyCvMIc5rg9pIcDkOGxCt+nfaFd7SWxVbzX0ox8Ehw9vk7r6q3Hmg7PC57M/DT2DVjuv2PP9/JdxQoTTuqLZqCEPoZwJQPjgfs9vp18wpoFXg4OFhczJG+Jxa8UQlQkylSpiEIQhCEISFCEq1q+sp6CkkqquZkUMYy57jgBPqJ46eCSad4ZHG0ue5xwABzK4RrjV02pa4xwucy2wu/ZR5+/wDxu/p3KGaYRtvytDp3Tn50ukbNHJUpq72h1l2c+ktLn0tEMh0g2klHn+EfVYrfoGauslNXsuMbaiphdNFTOj3eMZ5536b+Kp0bHSvbG3m8ho8yV0jWV1dp6+6cjpjhtupgXsB5tOGkfIFZ7Xdy3SLrp4XYfbx8P6SbPHND/wBK5s5pDi0tIcOY7irLprRdfqCnNRHNDTRkkRGYHMuOZaB0Hepu86Tpn6gmu00gi0/JGKt8o68X4G+JP6qR0bd33S6XS5dmIKOgo+zpYG8ombn5nAyiOAa6cjJ6m92PrxtqAs+hO1fN/kFzKph93qJoXOa4xvLOJvI4OMrHjbO+O9XTRNFTSWa8Xh9GyuuFMMwU7xxAZGeLHXc/RRUeqr7JUhrKhsricCn93YWu8OHCiMYABJ5V5mXI5zmMaPpq7Nb1e2xUBhJtzyr1rW00VPe7KKaFlPU1pjNTTRjZri4dOnMrJr26MtGopKW10FDC5sTDJI6na8uJG3PYbJTBpsk8JkfUu6WCNllwJ5qqNKhDfkUmFeqttPdvZ/JeKqjp46+Go4GzQRhnEMgbgbdVlt1jtdv0nSXWq9xkq6vHC+uLuyj8AG8z5oEBJ2Pi0h6oxrLc03q01zuqAjdX2hitFZUNgur9OyQv2L6UuilZ4twN1F2qKx0Wp6m23FsVbbpXdnFVHIMWeR+uD80hhqt09vUQ7UNBtov7foq1Tzy007Z6eV8UzDlr2HBC6noz2jNqnR0F/c2OY7MqeTX/AM3cfoqa7R9eNVfYbQcOPGJ8fD2X5/8AnVauqxaWXM0lkhApoBwOl4i7tndTv0T43Ph3VfLixOo1FVki7Hge/wA+i9Cgg8iEq5X7NNaPEsdku0pcDtSzvdv/ACH+h9F1IHK1I5BI2wuGzcOTDlMUn2905CRCkVVKkKVNcQOaELmHtl1C6nghsdLJh847SoweTOjfU/ouUxlbesLsbtqe41vGXNfKWs7g1vwj9FFMnx1WVOS9xK77pLGY0DW+TuVJMcWua5hLXNOQQeRWWpqZ6qTtamaSaTGOKRxcceZWjFOD1WwDxclUIIW20tebC2pLjWy0jKOWrnfSx44IXPJY3HLAS0lyraOGaGlqpYo5xiVrDgPHitVCTU7m0dqOtOkUtihrqu3zCahqZaeTlxRuxnz71J/2svmSW1ga8/jZCxrvmBlQiEoe4bApkmNDIbe0E/C2W19UK5lc+d8lUx4kEkh4jxA5HNLc7hU3Wtkra54knkxxOAxnAwFqoSajVWniJgcHACwK+ykReqxtkNnDme5mTtC3h3znPNZbZqG4W6kfRMdFPRPPxU1TGJI/QHkolCcJHDymOxoXNLS0UTf39VP0+qJaJxkt1rtlLOdu2jgy5o8CeSjqWnmvNfIJayBk0uXukqpeAOOd9+/wWigDJxhL3CTumtxmMB7Yonzz+6v941L9maagtNPXw1t0MfZS1cBz2Uf5Q7qeioHLZP4A0b7LHJIO9D5DIfhR4mLHitIbydyUxxwcglpG4IO4Pgu8+zzUJ1BYWPmcPe6c9nOO89HeoXAi8d6t/squ5t+q44HvIhrWGJzenFzaf1HqrGLIWOo+Vm9dxW5GMXD/AKbv/K7whIhay4FKo/UFT7nY6+pB4TFTSOB7iGlSCr3tBdw6KvRH/aSfokPCfGLeAvMgJ4R34RkhHRCzV2wT2yEHmtmGpwRkrHPRz08FPNKwCOdpfG4H7wBwVgzhNc0HlSxTubuCpqORsgCycBUPDMWkbqUpakHAduqz4yOFrRZAkHunkEJFK01GypaC0hbbdOSybtKjAJSnJjbs4qvoVlbpKrfyICzx6NmP35QE4McfCjOdjjlyqYTmxuccAZVzbpWCAZleXLQuFRQ25vBG1rn9MILCOUjc1khqMWoRlFIG8UnwjvKwzTRQghhye9Ya64yTuPEcDuCjnyEnmlbGTynOmLeVsS1JceawOlJPNYygclMGgKu6ZxTuMrZt9U+kr6WqYcPhmZID/KQVJXC30rtL2650TSHCR1PVZOTx7kHywoJ3IjwT9Okqs2USsP3C9XwyCWJkjTkPaHD1QoWx14fZbe/81NGf9IQtIOXCOiIJCn1Aa/YX6LvTRz9zk/RT6jtQwe82K4wc+0ppGgf+JT3cJkZp4PuvKiUBNb90FSunpLXFcO0vDHyU7WFzWt5Fw5Ajqs4CzS7NztLdVWpSx2ytu+nayl7B5ihPbUspG3H+Jo7wQqwQRsdiOYVkvGr66rliFAfdKaFwMcUe2cEYyR5cuS0NQ+7S1MddSOYG1jO1fE07xSfiafXknuArbwq8BkDjrFXx7KJHNZoZeErCjkoiLV5jyw2FYbXXuheN/hV8s9xjkY0FwyuV08uDhTlvrnwkYdhVzbCrkkbclljldYjmYW5BCx1NbHGwkkBUynvjwzHF9VoXG8yPaQHFP722yzm9NcX7qQ1FqH70UDtzsSqXU1DpHEuJJJ6oqJ3OJJPNarjkpoBO5WmGthbpahxJSJEo5qRRp0cb5XhkbXPeeTWjJPopi00lpjh7XUD62ESjNOIIweJoOCd/EYTrXBW2att11a0lpaZ/2Te0dHHnhJcOmc4GVOVtTp7VrTNNUfY9ewAZl+KN7B/Xn3eqkY3ys+ec3QvT5I5CfaP7OVNHXWa2T15NZEXNFTG0ND2DIII3zsqE7dme8KUNwjoqysfZ2lkMzHRMdLu9rDzI7if6qMf90+SHOugpIITHqNmj6r0Hp5rvsC2bf9JF/wCgQpey0gZZqBh5tpox/pCFeHC5J8g1FTaZI0OaWnkRgp6aVKqS8oXikNDd66kd/gVD2fInC1Arl7Wrc6363rHgfs6xrJ2/LB+oPzVNWc8U4hdnjP7kLXeyk7JY669TFtJGezYfjld91v8AufBb13prVaGT0MT2188kbf27TjsZAdx3EEdFGW2prAfcaSqdC2re1rxx8LSeQyenNWV1gslvp5KGsr4prtM3hjHEWsif0Gd8ev0TmgEbKCV5bJ9R28AfuVTCkWapgkpp5IJ2OZLG4tc09CsSjV0GxaVpwVv08nJR62IHbqN4sKzjP0upSjZSAsE0hKaHbLDI7Kha3daL36QsbjkpEJFMqR3SrdtEVHUXGCO5VDqelcTxygZ4dtlpAZU5p6xwXHhmuFU6lpXSCGMtZxPleejR4Z3Kc0WVDO9rGEuNKYFDedIS/aFrkjuFulADnsHEx7egcBy8xsofUVdZ6/sKm2UUlJUyZNTHn4Af4VNy0t50Y01turYqu1vdjGQWuycYLe/xCplRK6aeSV4aHPcXENGACTnknvNClSxW9x3du/cbX8hY8rLRwmprKanb96WZkY8yQP6rFlWX2cUH2jrS3RloLIpO3dnuZuPrhMYLcAreRJ24nOPgL0VEwRxMjaMBrQB6IT0LUpcDqTimOJT0x3JKhcw9t9nNTZ6W7Qty+jk4Jf8ALd19CB81xVep7xRwXC31FFVN4oKiN0bx4Ec/NeZb1bJrLdKm3VX72B/Dn8zeYcPMYVTIbva6DpORbDEfC02kjkpWyWOtvkzxT4EbP3szzs3P1JUSs0NRPDHJHDNIxkoAe1pwHeagbV7rVkDi36OVYtaUQEkNVSyNqoo4WQVFQxwP7Ru3xdQSquVbdJWStcJ56uLsbZNA5sxlIHGMZaQD3HByqm7YkZz496c8eVFjOAuO70pE+I4cmJWc1GeFcYact5p2WJ53Tmn4VjPNRAK891gJEISpyjR08VeaGndVwMqbK11U+30MUUMbRgMnl++4+WSc+A7lXdPXCgoJ5Rdbeysp5mhrsn4o/FvipDUEFLZoopbDdpxDXxh7qfJDgwjIye5Ss2GpZ+SS+QR0QfHofVR1/mDH09uhl7SGij7MuB+F0mSXkepxnwUSeeyNgNkijJtW42CNoaELq/sNs+X195kbtj3eInryLiPoPRctpqeasqYqWlYZJ5nBkbB1J5L01pezRWCx0ltg3ELPjd+d53cfUqxjMt1lY/WskMiEQ5KlUIQry5WkqQjZKhCVadU0gbLk/tP0+6vjbX07M1UA3A/xGcyPMdF2F7A4HZQl6tgqIH4HTbCRzQ4UVJFK6J4e3kLzC0g8kK0a209Jba6SogZiN5Je0D6hVcYO6oPjLDRXWYuSzIYCOVZLQ+s1JOyjuNxkjoaWAvfg4+Fv6nxKTUGnqajbLLa6p9RHBw9vHIPjYDycMDdp7wo2w1jKK4NdPn3eVjoZsfkcME+nP0VttFsqXVlLTVABlpmmFzs/DUUbgcEd/Cf1CUfUFBITDJYNN9FQcbJW806ZojlkY05DXlufIpjeajK0Gm6K2mn4U080NOyUKOlduwEmPmtuhp5C5lS+jmqKWN4MvA08LgDuOLGy3bLR04gnulyaX0lM4NbENjPKeTPLqfBTNn1ff6i7U8NOGPic8NFJHEAwM6gd2B1T2tHkqnPM+iGC653r+lMnptH17Pfoa6e38O8tIW8RPgz/AJhV261xr618zWCOMARxRj8Ebdmj5fXKmNZx2unutXDQBz6h1QXSOzhkX8DR135lVw80rzvSTEZbQ+zvxfhIkJwEE4Gei6B7O9CSXSaO53iLFG34ooHDeU97h+Xw6pGMLzQTsrKjx2anFT3sg0g6nA1BcmFssjCKSJw3a0/jPiengurAJkMYYMY2WRaTGhooLisid08he5CEITlChCEIQhNc0EY705CEKt6l07Fc6Z4DfixsVwjVGmai01b+GM7knHQ+XivTRAKhr9YaW707mTRgkjnhNc0OFFSwzPidqYV5dyPEdCFvRXevipmU8dVI2OMngAO7cjBAPcR0Vr1hoaqt8zpImFzOjgOnj3qjzRy07uGZhb/F0KqOic3hdFj50OQAH8pCgJvEEvEoaK0Q4LM0p48lrh6ytcmEKw14IVvqrVVVujbPLboXzxxPmM7IxkteXc8ddgsdphqdNwvudfxU73s4aelds+d3QuHMMBwfHkoS23q5WsPbb6yWBrzlwYRgnyK1qytmq53T1k75ZXc3vOSVJqGxHKqdl4tjiNJN+/x6JssrpZXyyEue9xc4nqTzKbG18srYomOkkccNYwZJUvYNMXS/SsFNC6OI85Ht/QLsujtAUFjYJZWdpUkDie7c/wDxPZA5xsqtldVihGlm5/RVTQns4dJJHX31gLgcx0/MN8Xd58F12ngZBGGsA22WRjA0AAYA7k5XWsDRQXMz5Ek79TzaEIQnKFCEIQhCEIQhCEIQhCChCELXq6SKpiLJWAg9659qf2fQVYfJStDHHpjIK6SkLQRghCF5ovGiayje7gjewZ5gZB9FXZrVXwuILQ4D0/VerKm2wTgh0YPmFDVWk6GYkugbv4JhjaVZZlzMFArzKaasBx7vJ8lngoLjK4BlLJk8sr0QNEW/Oeyb8lIUmlaCAgthZkeCb2Wqb/YzDhcHtOib1cXt4mmJp5kNyV0jTHsto6ZzZ64drJzy/fC6TT0MEAAjjaMdwWwBjknCNo4Cgly5pdnO2WrQ2+noY2sp4mtA7gtpKhPVdCEIQhCEIQhCEIQhCEIQhCEIQhCEIQhCEIQhIlQhCEiEISpEDklQhIlQhCEIQhCEIQhCEIQhCEIX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342" name="Picture 6" descr="http://t2.gstatic.com/images?q=tbn:ANd9GcR1QzjkGJXY24cRfQzMDNMXdzhMolJmvT2OowE0WJH0W4zLMq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410200"/>
            <a:ext cx="1143000" cy="1137921"/>
          </a:xfrm>
          <a:prstGeom prst="rect">
            <a:avLst/>
          </a:prstGeom>
          <a:noFill/>
        </p:spPr>
      </p:pic>
      <p:grpSp>
        <p:nvGrpSpPr>
          <p:cNvPr id="119" name="Group 118"/>
          <p:cNvGrpSpPr/>
          <p:nvPr/>
        </p:nvGrpSpPr>
        <p:grpSpPr>
          <a:xfrm>
            <a:off x="0" y="0"/>
            <a:ext cx="2209800" cy="6858000"/>
            <a:chOff x="0" y="0"/>
            <a:chExt cx="2209800" cy="6858000"/>
          </a:xfrm>
        </p:grpSpPr>
        <p:sp>
          <p:nvSpPr>
            <p:cNvPr id="120" name="Rectangle 119"/>
            <p:cNvSpPr/>
            <p:nvPr/>
          </p:nvSpPr>
          <p:spPr>
            <a:xfrm>
              <a:off x="0" y="0"/>
              <a:ext cx="22098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1" name="Picture 2" descr="G:\TGI bv\Pictures\TGI Group Int. 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396" y="609600"/>
              <a:ext cx="1981204" cy="609601"/>
            </a:xfrm>
            <a:prstGeom prst="rect">
              <a:avLst/>
            </a:prstGeom>
            <a:noFill/>
          </p:spPr>
        </p:pic>
      </p:grpSp>
      <p:pic>
        <p:nvPicPr>
          <p:cNvPr id="122" name="rg_hi" descr="ANd9GcQ3gzZkeFda-viwCmtfpXi0MeiZFHrJaunWMDEOmcGX36ME6RzYb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2209800"/>
            <a:ext cx="251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2" name="Picture 4" descr="SAP - The Best-Run Businesses Run SA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9500" y="1345080"/>
            <a:ext cx="762000" cy="37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AutoShape 2" descr="data:image/jpeg;base64,/9j/4AAQSkZJRgABAQAAAQABAAD/2wBDAAkGBwgHBgkIBwgKCgkLDRYPDQwMDRsUFRAWIB0iIiAdHx8kKDQsJCYxJx8fLT0tMTU3Ojo6Iys/RD84QzQ5Ojf/2wBDAQoKCg0MDRoPDxo3JR8lNzc3Nzc3Nzc3Nzc3Nzc3Nzc3Nzc3Nzc3Nzc3Nzc3Nzc3Nzc3Nzc3Nzc3Nzc3Nzc3Nzf/wAARCABMAHkDASIAAhEBAxEB/8QAHAAAAQUBAQEAAAAAAAAAAAAAAAMEBQYHCAIB/8QAPhAAAQIEBAMGAwQHCQAAAAAAAQIDAAQFEQYSITFBUWEHEyIycYEUkaEVIzNCJFKCktHS8FRilKKxssHT8f/EABoBAAIDAQEAAAAAAAAAAAAAAAQFAAIDAQb/xAArEQACAgEDAgUEAgMAAAAAAAABAgADEQQSITFREyJBcZEFYYHBFLGh0fD/2gAMAwEAAhEDEQA/ANxgggiSQgghhXKtK0SmP1CeXlZaTew3UeCR1J0joBJwJwkAZM9VaqyNHk1zdRmEMsp0urUk8gBqT0EZriHtKnnXC1Q22mGSPxnBnc+XlH1imV6uz2JKkqcnlWSLhlkHwtJ5Drtc8fkITlZcuLShI3+g4mGlOiVBusMW26tnO1I5mKnWqo6EzFRnH1L0yl0hP7osI8u0aZbT3neouNVELII94lKSkSz7jS2SpYOqwNQn+tYfyLLxbUXU5UlSrBQOY3O5vAet11tDHwwAox+c9pvpdKlo85JJz+MSHplQxJTgVydRmkHTKHHStFuPhVce9ovVA7Qlgty+IWENqOhmZcHJfqnceov6RXX2oi5pvfSE1v1Kyxs4AjOvRpWMZM3Rl9p5hLzTqFtLGZK0qBSRzBhhV61K0yScmlKS8GrFTba057E2JAJ1tvGHMlBebZmnVols3iKU5sgvqQm+saNL9m9MeZQ63UphaVpCkrQlABB4jQwy0r0WqCzYPqMQS8XISFXjvmWumV2mVRoOSc40rmhSsqgeRB1iSBBFwRaMrw9gR2ptzTlQeXLJbdUy3lSDnKSQo68Li3zh1MYOxBQ0mYodRW6E6ltsltR/ZuQqCmop3FVf5/3MFut25ZP+9ppcEU/BOLV1hapCpICJ5tJKVAWDgG+nBQ5RcIGsrattrQiuxbF3LCCCCKS8IxHtbxAqpYgFJZX+i0/zgHRTxGp9gbeuaNqcdSggXGY6AX3MYZVOzuvy3xNUq8/SGErcLjzq5hQTmWrmUcSYJ0TV+ISTyINqg5TCiVyXG0S0iyp55LTZspWguYGaKwjzYioH+MP8sW2S7Pa2282tT8mEg3zNvKvbp4YaW6hFQ4PPpFyUuWHHERbmWZJKG3xd8i6yglW3Ek67Qt8W0toquMwsAkG+a+1vWPqxRGnXUP1mj98FFK+8fzKBGltRpaItcpTCtVsU0rKUgAmY104HSPOpo6bwTYGVu+Ovt2EcvfbUcIQR79PeKpcmVm0xL93cXCgoEA9dYii645mbWU962qzgtw4W+kWKh0hdTceakq5Tp9xKQopbfKsg57dYZ1uny9LeU3P1iksPjzN98VOAdUpSTA11DCxlWvPbAP75m9dgKBmb5x+pWnx440nsrrKnpZ6kPrupgd4xc/kJ1HsSPn0jPXE05a7ivU33D3/XFswHRJhNZl6jT6pS5thokPpl5kqUEkEWIy6cDrbaM6qL6nDFTiXe2p1wGE1UC0B2j7FaxniduhyZaZUlU+6n7pG+Qfrq6cuZ94aIhdtq9YI7hF3GVVstL7VgZQeAPqzZefdHN9b3jTrmKP2c4fdlkLrFQSr4iYT90F+YJOpUep/09YvMb6tgXCg9BiY6VSFLH1OYQ0npz4XICPObBRIsD1hScLvcK+HNndMul+MJyiVusWmWzrdJS4Lm3G8Lbndj4SZBIPmxkCFDvE3JMPvJmQooUQkKSU+YC+/zjJe2fEfxU+1QZVf3ErZyYtspwjwp/ZBv6q6RsFQVMtyLypBtC5oNnuUuGySq2lzyvHPDWH0TlQS9UcTUUIedzvvpnMy9TdSgLC53g/QaetHNpHPGfvBdUzFdojaq4amqbhylVl4fdVDNdNvw+KP3k3PtGudkeJPtig/Z805mnKfZBJOq2vyH28p9Bziiv4Owglh1UtjWVU+EktheQJKraXIO0JYLkpqhYglqjLVmiOIQckw2iduVNK8w8vS46gQbcyPUdx6dxiD1BksGB1lSrVzWaiB/anf95ifFSwnYXwfOE8/tNz+EeqlhGYmqhOPt1WjFt59xabzljZSiRfw9YnPisbJFhi+mADb9KR/JEbU0kDDj5x/U4tFgJyp+MxWiVKmyOE8SVjDtImKZOMNNsZlzSntHFAZhcaW3ilYRpbdexRIU6bdWluZdUXVg+IgJUo6nibWv1jSMOzU0+moSeNsR0+bkJqWLSUImEkhROp0SLacYplQwt9mTnxNGxJTHm2VBbTpme5dQQdOlxzB9hFKtRVll3DJ6c5l7KbMKdvAmm1Psvwu5TnkSsouVfDZyPiYcVlNtCQpRBHPSMUw5U5mlViSn5Jam3UOJuAfMkkXSeYI0izT9dxjP05ctMV6XflVjIsMPM5lA8CUDNbnEfQsPmYqEvLoWhc06uzedWVIP9f8AkEU1sqHxGyJja6lhsGDNhxZjRmklcnTwmYn9jxQ0evM9PnEZhfCEzOzX2xiTO44s50sO7qPNY5ck/PlEzhnBsnRlJmZg/FT2/eqGiD/dH/J19ItEAtcta7KvyYWtTWNus/AgBBBBAsJkYETQnvF3hQVqyLIByCw0Nve0SQiPnxMB9JbDimiEhQFrA30PP19usLLnEMrDLhu8ACQBYWPGFtb16ay0vkDg5J457S5yQI7jmjHNGVQsUT0nlsypwusG1gW1agD01HtHSSn2kJzKWLWvvuIqPaPhxquUtE00hKptjyJJt3qd8vrxHuOMNKtYtBLZzxz7d4PbR4ox0nP0KS765d0ONnUbg7Ecoe12lu0qdDDza2iptKyFg6Zhe3sDryh1UMLVOQpDFTfaQWHcxKm3ULSlOmVVwSDmubW5Qz/maaxE3MMWdM+sW+FZWxx1WNjWJi4yoQBfW99olJd1x9hLuUi6Qoga24QpL0OjLwe7UnZ11qdslzuSlK1pSlRQcqQQcqlKGp2sPd3hKvyctQpmnzEmh+YWFWcUymyRugK4q8QPppvwQa3wGpLaas+RtrcY9zz1xGemutD4c5yMiM8ijvCcy5LMoImVCx/Kdb+0KLcVfNoBre0QFSSr4529yTqPS0HfT10RtwgJIGcn9CZ6ttVsy5wD6COpmrqIySqMg2zKGvsIt/Y1S3ahid2qPZlNyTZ8ZO7iwQB7DMflFDkZOZqE4zJyTSnpl5YQ22ndR/h14R0hgzDrOGKEzINkLd877oH4jh3PpsB0AhnrLQE2+pgelry+7tJ2CCCFEaQgggiSQhtMSSH1halLCgRYg8AdrcjDmCKPWli7XGRIDiM56SMylGRSULbvkJRexItz26R6XKJcle4XsbFXHUEHj6Q6gih09Rc2FfMRjP2ncnGJneP8ATdeYTMyM+4ubZSQJd1dmnBraw2Su3HY9IyWuTVaRalVsOoMuoKbYebCe6snLZFhom1ttNL+vT0MapSKdV2O5qckxNNjYOoBy9Qdx7QVpzVSqpsGF6fb2g9tJckg4JnLFuUSlFWkKdbPmNlCNZr3Zbh1DK35UzssRrkbeBT/AJgT9YqUhhCQRPpAmJvcp8ydv3YN1bLfpmA7f1B9OjVXKTIc7HS/SEaDSajiV+ZFOlO8dIDYVsloHcqVsNPfkI2Kl9n9BQ2lx9t+aJF7PO6fJIF/eLVKSktJS6JeTYaYZQLJbaQEpT6AQl0lexCT1OPjr/mMrzvYdhKxgXA8lhZgvKUJmpOJs5MFOiR+qgcB9T8gLdBBBbMXOWmSqFGBCCCCKy0IIIIkk//Z"/>
          <p:cNvSpPr>
            <a:spLocks noChangeAspect="1" noChangeArrowheads="1"/>
          </p:cNvSpPr>
          <p:nvPr/>
        </p:nvSpPr>
        <p:spPr bwMode="auto">
          <a:xfrm>
            <a:off x="155575" y="-327025"/>
            <a:ext cx="1085850" cy="695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4" name="rg_hi" descr="http://t1.gstatic.com/images?q=tbn:ANd9GcRj-aH7bJBF6_dQLyHjHUCfjezLaH_pz728KzR9hCEGHe5WLi38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934433"/>
            <a:ext cx="644294" cy="40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6" descr="http://t2.gstatic.com/images?q=tbn:ANd9GcR1QzjkGJXY24cRfQzMDNMXdzhMolJmvT2OowE0WJH0W4zLMqc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2057400"/>
            <a:ext cx="380660" cy="378969"/>
          </a:xfrm>
          <a:prstGeom prst="rect">
            <a:avLst/>
          </a:prstGeom>
          <a:noFill/>
        </p:spPr>
      </p:pic>
      <p:pic>
        <p:nvPicPr>
          <p:cNvPr id="113" name="Picture 6" descr="http://t2.gstatic.com/images?q=tbn:ANd9GcR1QzjkGJXY24cRfQzMDNMXdzhMolJmvT2OowE0WJH0W4zLMqc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2667000"/>
            <a:ext cx="380660" cy="378969"/>
          </a:xfrm>
          <a:prstGeom prst="rect">
            <a:avLst/>
          </a:prstGeom>
          <a:noFill/>
        </p:spPr>
      </p:pic>
      <p:pic>
        <p:nvPicPr>
          <p:cNvPr id="114" name="Picture 6" descr="http://t2.gstatic.com/images?q=tbn:ANd9GcR1QzjkGJXY24cRfQzMDNMXdzhMolJmvT2OowE0WJH0W4zLMqc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3354831"/>
            <a:ext cx="380660" cy="378969"/>
          </a:xfrm>
          <a:prstGeom prst="rect">
            <a:avLst/>
          </a:prstGeom>
          <a:noFill/>
        </p:spPr>
      </p:pic>
      <p:pic>
        <p:nvPicPr>
          <p:cNvPr id="115" name="Picture 6" descr="http://t2.gstatic.com/images?q=tbn:ANd9GcR1QzjkGJXY24cRfQzMDNMXdzhMolJmvT2OowE0WJH0W4zLMqc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4038600"/>
            <a:ext cx="380660" cy="378969"/>
          </a:xfrm>
          <a:prstGeom prst="rect">
            <a:avLst/>
          </a:prstGeom>
          <a:noFill/>
        </p:spPr>
      </p:pic>
      <p:pic>
        <p:nvPicPr>
          <p:cNvPr id="25" name="Picture 6" descr="http://t2.gstatic.com/images?q=tbn:ANd9GcR1QzjkGJXY24cRfQzMDNMXdzhMolJmvT2OowE0WJH0W4zLMqc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1373631"/>
            <a:ext cx="380660" cy="378969"/>
          </a:xfrm>
          <a:prstGeom prst="rect">
            <a:avLst/>
          </a:prstGeom>
          <a:noFill/>
        </p:spPr>
      </p:pic>
      <p:pic>
        <p:nvPicPr>
          <p:cNvPr id="27" name="Picture 6" descr="http://t2.gstatic.com/images?q=tbn:ANd9GcR1QzjkGJXY24cRfQzMDNMXdzhMolJmvT2OowE0WJH0W4zLMqc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4648200"/>
            <a:ext cx="380660" cy="378969"/>
          </a:xfrm>
          <a:prstGeom prst="rect">
            <a:avLst/>
          </a:prstGeom>
          <a:noFill/>
        </p:spPr>
      </p:pic>
      <p:sp>
        <p:nvSpPr>
          <p:cNvPr id="31" name="Text Placeholder 19"/>
          <p:cNvSpPr txBox="1">
            <a:spLocks/>
          </p:cNvSpPr>
          <p:nvPr/>
        </p:nvSpPr>
        <p:spPr>
          <a:xfrm>
            <a:off x="3733800" y="399768"/>
            <a:ext cx="4267200" cy="60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Q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UALITY </a:t>
            </a:r>
            <a:endParaRPr kumimoji="0" lang="nl-NL" b="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ngravers MT" pitchFamily="18" charset="0"/>
              <a:ea typeface="+mn-ea"/>
              <a:cs typeface="+mn-cs"/>
            </a:endParaRPr>
          </a:p>
        </p:txBody>
      </p:sp>
      <p:pic>
        <p:nvPicPr>
          <p:cNvPr id="32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0" y="304800"/>
            <a:ext cx="609600" cy="60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25" y="4495800"/>
            <a:ext cx="1924375" cy="57901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763484"/>
            <a:ext cx="6777037" cy="47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AutoShape 8" descr="data:image/jpeg;base64,/9j/4AAQSkZJRgABAQAAAQABAAD/2wCEAAkGBhAQEBAUDxQVEA8VFhYVFhAVFxQQDxUOFBAYFBQQFBQXGyYeFxkjGRUSHy8gIycpLSwsFSAxNTAqNSYrLCoBCQoKDgwOGg8PGiolHx0qMCwtKSwpKSwpLCksKSwsKSwpLCksKSkpLCkpLCwpLi8pLCwsKSkqLCwpLC0sLCkpLP/AABEIAKkBDwMBIgACEQEDEQH/xAAcAAABBQEBAQAAAAAAAAAAAAAAAQMEBQYCBwj/xABIEAABAwEEBAgJCwMEAgMAAAABAAIRAwQSITETQVGRBQYWImFxodEUIzJSU3KBk7EHJDNCY3Oys8Hh8BeCw0NiksI08VSio//EABsBAQACAwEBAAAAAAAAAAAAAAABBAMFBgIH/8QAMhEAAgECAwUGBQUBAQAAAAAAAAECAxEEElEFExQhMTNhcaHB4TI0QWKRBkKBsfAiI//aAAwDAQACEQMRAD8A9qUW18J0aRAqPDSRIBk4TE4BSln+HXRWH3Y/McvM5ZYtmGtUdOGZFhygs3pRud3I5QWb0o3O7lnnVwMyB1kDDbigWgEwCCdgIJ3KrxX2+fsUeNnojQ8oLN6UbndyOUFm9KNzu5Z/TdKNN0pxX2+fsONnojQcoLN6UbndyOUFm9KNzu5Z/TdKNN0pxX2+fsONnojQcoLN6UbndyOUFm9KNzu5Z/TdKNN09qcV9vn7DjZ6Iv8AlBZvSjc7uRygs3pW7ndyzNqtdRsaJgqnGRpG04OrPMZrg26th4kHo0zAQZ2xBwjJTxP2+fsTxk9EarlBZvSt3O7kcoLN6Vu53csm232j0Iyn6ZkB8E3XGMshInNDbfaJE0QG63aZjiMcwAMQnE/b5k8XPRGs5QWb0o3O7kcoLN6Ubndyz5rdKNN0qOK+3z9jzxs9EaDlBZvSjc7uRygs3pRud3LP6bpRpulOK+3z9hxs9EaDlBZvSjc7uRygs3pRud3LP6bpRpulOK+3z9hxs9EaDlBZvSt3O7lYLGV6ksf1FbMrPSqbxXsWsPWdW910BCELKWjMW3jDXDnBgZAJGRLsDG1Vr+MtpP146gAurR5b/Wd+Ipp1Br88DtH6hcRVxdeUms766nTUqFJRTcUNVOGLQ7Oq/fHwUd9oe7ynOPW4n9VPbwYzWSdwTjbBTGqeuVgaqy+KT/JnUqcei8g4K4xVKMB3jKew+UPVP6LWWHhKnWE03Ttbk4dYWXFnYMmjcrfgDy3+r/2W52biasZqlJ3T8jWY2lTlF1ErMu0IQulNKCEIQAs3xiPj2/d/5CtIsxxnPj2fd/5CsdRXgyriuzZU2mx0qsaVjakSBeEwCQSN4G5N+AUWS5lNrXGBeAxi8MJPUNybtdm0keMqUxBHi3XJmMZjMRh1ptljLSXGrVfMC653M8puIAGBw+KpqJrI9VzPSRZ2ea3cEGzs81u4JYxOJzQR0neVsLG8sg8GZ5rdwSCzs81u4JY6TvKAOk7ylhZCeDs81u5qXwdnmt3BEdJ3lEdJ3lLCyEFnZ5rdzUeDs81u4IaMBid5Sxjmd5UWFkIbMzzW7gjwZnmt3BDhhmd5Sx0neUsLITwdnmt3NQbMzzW7moA6TvQR0neUsLIXwZnmt3BILMzzW7mpY6TvKAOk7ypsLIQ2dnmt3NS+DM81u4Ju00i5paHOYSIvtPOb0iQRKo7PNavXotr2huh0ZNQOZDnPDwWjmZNLYPT1KORHITjUwNDLoAkPyAGtuxaArO8bjhS6n/Fq0RXmK5sw0+0l/AIQhemWDD2k89/rO/EUlHygktPlv9Z34iko+UF8/n2j8fU6uPwLwJcolcXkSrJjsdyrTgA89/q/9gqiVa8XTz3+r/2CuYHt4lfFdlIvkIQusNACEIQAsrxqPj2fd/5CtUslxuPj6f3f+QrzJXiytiuzZRWrSmNE9jMDN5t7nYXSOrHBN0215N97HM5vNawgg3m4zOIz3rm1Wio2NHT0sg/WayCCIGO3HcuadqquMOpFjObDi9pxvtwgDDXuWBRNbFc0eqXDjjr2fukLDt7P3S3s8Ne1Bf0dqsm7DRnb2fukDDt7P3XV/o7Ugf0dqAS4dvZ+6W4dvZ+6C/o7Ut/o7UBy1hjPs/dFwzn2fulD8Mu1F/HLtQCOYYz7P3S6M7ez90F/R2pb/R2oDkMOOPZ+6Cw7ez90of0dqC/o7UAXDtG7901UrNZ5b2NOcOhuBMA4lc2yz6QAXn04Myx1wmAcCYy7ll7NwRUtQ0jXBtLEU6tU+FVqlEPddfdcAwNJJIvXsIOChshuxZ27jCWB12m8vksYTcLHV8W02wHzBInLIGYTPAtkNKvSbDml1mdevgX3VGWgOdUcASJcarznrUywcW6FJzahbpa4/wBZ90vBiOaAA1mvyQM13bzFqsbtumZvph4H/wBFHeeXqys444Cj1P6NbVpCsxx1d9B/f8WrTlSvqY4dpL+AQhCMzmEtJ57/AFnfiKSgecP5qSWo89/rO/EUlA84fzUvn0+0fj6nVx+BeA/KJTd5F5WTzYclW/Fs89/q/wDYKkvK54sHn1PVH4grmB7eP++hWxa/8ZGiQhC6058EIQgBZDjh9PT+79v0hWvWN46Hx9P7o/mFPoV8T2ZlaPDDfB6VWrLb+prXOh0nCBJ1J6jwnTe66y8Xc0+S4CL7cjGOaUPZSaBLabBgMQ1o1wJ9qUWppN0PaTLeaHAkC+3GJ6QvGU1ySueqzic89hQT17iuwc+tBIXs3Jxe69xSA9e4py8ENQDd7r3FLe69xWbtVVrbSKOmtLg88+oKjAyjUcS6lR8mZcLwjYBOYnTMEACZgRJiTGsqLkXucNOAz3FF7HXuKjVeGrOxzmvqsa9o5zSQCMAcfYRvUdvGiykXg9xGWFOqdmxuWIxUkli44a9xS3uvcUzaeE6NNwZUqNa9wwaTBIm7PVOC5ZwpTex7qJ0xZ9RhF4uiQ0TAkoB41AJnAbTgMulBeDlid+tUNv4S0zhSdZdJXxc1lR1N7GB0s0tSCbrbp6ziADjEri8xoFRr2sFqpu0dV7GimHjymVA2TDXNIMbZGpRci/Mi8L2+vUYKApFlaqCTTFRpeLM3Cqb2TSZawH/fOpXtJoaAGi6BgGgEAACAB0BVvA/ja9prnIu0FM4fRUibxB6ahf8A8QrgOCLUhc+Y2T17iqbhvhCk2pZpdDqdW84YyGGk9pPT5QV6XDDH4LG8NEaeqDiJy1ZBZ6NNVHZnirKyG+MvCdKvotG4829MgjMiI3FWVTjlS+qx53BZ2rYdbMf9v1vZtTTbFUP1T7cPirqw1MrZ5Jtr6l8/jmfq0h7XH9ApnBfGplQ3asU3aj9Q+3V7VmBwc/WWj29y7HBw1vHsBKmWHptWJVWdzu1Hxj/Wd+IpKB5w/mpD7M1rcHEnqgLmznnD+al822hhJYTEZJO9+f5OwwldV6WZLuFvIvJq8lvLEWrDl5XfFU+MqeqPxBUF5XvFM+MqeqPxBXMD8xH/AH0KuM7GRp0LkvG0bwul1t0+hzgIQhSAWL47fT0vuz+YVtFiuPH09L7s/mFeolfEfAZ2rRa8Q9oeJmCA4TqMFIyy02kFrGtMtEgAGL4wmE3arOKjYcXATMtcWHIiJGrFN0bC1rrwdULiWjnPJb5bYN32DJTY18eqPYbok5ZrmpAExMYwBJwE4DWVm6/D1WjVDaznEBxDi6kLPSeBHObVe+6M5z+oRrC7q8bACeaxxJAp02121a1VziIDWsmDmccBnOax3Rt8yHuE+GGFlP8A8mgXuhtyncrOddkU4e05zqxw1KEeDrdU54D2PiGirajdbmAXU6FMAnGSJ6JyKuOCeBy1zq1oh1qeIJBJZTp6qFLY0azm44nUBZimOneU6kWbKOpwFTpWSrTBqPJ57qmNWsbRDYrAZl15rXQNiLJxlpmnTNZj2VDIeNG4htVsh7TAJGInqcFeGmOneVArcXbO5733XNe8gucx9WmS4CJN1wxgDHoUW0FrdCtNr8MraOg91KlS51WqwGnUfUBLRQY4tyBBvH1QMzHVspeBuZWFWo+nhTqsqVXVJY52D6YcfLaZMDNt7YFc2KwU6VNrKYLWNEAS4naSScyTJJOJJTxojWJ65PxSwylDwhwqyu5lCy1G6SoJdWYWE0rPAcXtkGXuHkjHW7JuLNfge3B11loLmuP0xdcdSYDP0DW3XnUILRtBVzwfwNSs7XtpzDnFxJJJxyYDqa0QANQEKZox07ylhYg8G8FU6AIYJc4y+o7nVaj48uo76x7BkIVRxgFpo1TWotaWua2hDbzqhe90UqjmxEMe4mdjitIKY6d5QaY6d5U2Ja5ELgexGjQp03hksF3my5pA1y4TJxJ61LDR0di70Y6d5SCmOneVJJyWjo7FjuGj84q9f6BbM0xhnvKxHDhi0Vev9AreF+JmCt0I7XYhdEphrsQui5bAqjsolNXkXksDqscCmrOecP5qS1HYFcWc85v81Lgf1D85HwX9nUbJ7B+JzSxIC7rUnNxEEbc94OSYs7uc3+alYB65rETlGSsYdqVZ06iUW1y9Sv0hQKh1EjqMKa6gx2MEdWASizs2T1krBvTTOrKXVv8AJAnXr261e8FcaHshtaXs84eWO8KIGNGTRuXQfsw9iy0MZUoSzU2eVK3Q2lntDajQ5hlp1/8AtOKt4AM0f7irJfQsLVdajGo/qiyndXBYnjz9PS+7P5hW2WI49fT0vuj+YVbh1MOI+AzFpY8jxb9G6fKgOwg4R1xuXNGlVDgX1A5st5twNxvtxmevenky6s4PxDRTF03y4NN8Pm5EbBn0rI0UInr9Rl4ODoLTILSAQRsIOabpWVjIuNa3qa0RuWWPyj05jRGTkNLTkzkQF2eP7fQO94xYsjNjvYamsx29gSAnb2BZL+o1PGaURgfG0sDsSf1HpASaUDbpaUTnnuTKxvYamuk7ewJcdvYFk/6gNMRQdG3SMiFy75RqYkGkQRmDVpggbSEysb6GprWzGfYESZz7Asi35Rqc3dEb3m6WmXbl3/UBvoHe8YmVjfQ1NWZ29gS47ewLJO+UJmWhdOzSUwf5mkp/KNTd5NIu6qlM/BMrG+hqa2Tt7Agk7ewLJu+UJgkmi4DaalMBcu+Uan6L/wDWkP1TKxvoamvx29gQCdvYFkf6jU5jRG95ukp3ty6/qA3HxDveMy2plY30NTVknb2BYbh53zmr1/oFLHyj0zEUideFWkeaBiervVLbuERXqOqtEB+IEh2qMxgclbwsWpMxVZxkuQrHYjrXReozH4jrXRethYrj19F9M30X0A652CWzHnt/mpM3l3ZXC+P5qXAfqJN4tW0X9nV7JT3D8Rizu5zf5qU+8quzu5zf5qU++uYxCvJFTbHax8PUkNclvJhrsEt5VbGlHryLyZvIvKLA1/Fw+I/ucrRVXFo+IHrO+KtV9G2d8rT8C1HoCxHHv6el90fzCtusRx7+npfdH8wrZU+pjr/AZtcvYHCHAOGwiRuK6T1h+lo/eM/GFnaKFiDVogCWU2OcIgHm4DY6MCudPW9Gz3hmP+K9jdaKYddJZe82W3spyzyXDrbSAm9TjKbzYk5CVh3ha4fvPHtES83qVO4fr51JjAkRHau6lBoabtNhOppAa0nXjGHXC9cPCFKAb9ODiDebBAMEgpRbWF10GmXZXbwmdkQm87ieH7zyJlSplo2gAYQ+RllECBkhlO9jVZTvao55jrI6l7FJ81u/9k1UtN2L2jbOUuDZ6pCbwjh+88lNMCSxrb8YGIx1AkCYXBrVYEMaDOILyRG0EBeoWuq555lenSg3S0aN/PmMbwmZIEdCjt0t6PCmOcCCWkUfJGLmkBsyROOERkm87hw/eedmk0wXNBdAxiT1A5wmnF7CRSpsLdt7R47CA3tXo4fUEk2ynEziKEAOmBMZYHcpFOy13MFy0Bwx592k8nGdTY6Mst6bwcP3nmGkqkODqbIjAXy4E7HAtyRSszSOfTpg7AA4QBhiQvYH1i0S4MA2l0CfaFx4azzqWQPljyTkcssDuTedw4fvPI3gtcCymw4YuJuOnYMDKR9WtAhjL2sF5u5aiB1hevC20zgHUydl9uoSdWxct4QpGYfTgZm82BjGOGCbwnh+88mbZ2R5DQdYDREnPVipbCAABAEZDDsXp44Qo4c+njIHObiRmBtXnvGWoPC60ZSIjKLoVvCyzSZjnSyK9yIx+I6x8UVKmeo7c49iZY7EdY+KSq/4rNjG40ZNFrZsIzxUIy5pv0ItptFduZ5vnACN8SFEdbKhzc7erFtWOrWDiD1hAsVI4wROqebnqwlcrKpOX7n+T6JClRh+xfhFUXk5kn2lFOoWkFpunaMCrltmpD6g9su+JTrS0ZNaOoBY8t+pm3itZIg2K2m8LwPWAfgre+mPCDt/RLfWi2lh4wtKP1OT29TV41ErX5Elr8Pb3pb6Ya/D2j4FF9afKc0P30X0xfRfTKDc8Vj83HrO+Kt1TcUj82HrO+KuV9AwHy0PAsx6AsRx7+npfdH8wrbrEcevp6X3R/MK2VL4jHW+AzaesP0tL7xn4wmoTtlcBUpk4APYSdjQ8ElWWuRSXU9KrOGkPinOOPjAxhbkcLxM9HtUdlZmQs9QYtkaFoAnWTMGJOU9Cj1ONFC/za9G50ioXzG3LOEy3jOzXaLNHQ2rvz7FSyvQ2CktSeHtJjwd4ABhxZTu9IGOE9SG2nIiz1AQRHMY0iRi4Y6oAPsUIcZ6cGbRZw6cCG1IiMZE5+1A4zU4bNos843jcqRGMQJ2RrU5XoTmjqXVNxcJgt6CIOexM2sgXZpuq9TGPjLO8RH7KvbxnoTjaKJbOQa8G717c0tp40WfDR16IGu+HnqiI6VDi9CHJakovbfd4h5IJBfo2EGJIIdm6f1xhDa2Dj4O9sYRcp3nScYAOI1+1QhxnpS7x9Atxu82oHDHAHUcOpct4zUrpm0UC6RBuVA27rkSZKZXoTmjqTWPBGFmcMDgWUwAAcBOWMqbTZAF0XRndADYnoCo+UzMPnFnnXzKmOJyxwwu7ipw402LXWZP92e5Mr0GaOpLtODcWmoJHNDWvPXDiAotao3CbO93N1UqboGPMOOGWXSmrRxosseLr0w7/cHlsa8oTJ40UsIr0MsebU8ucY2BMr0IzLUlh7L3/jvBg87RMiLvkyDryhBrC66bO+B9W5TJd0hoOPtUHlPSu/8AkWcO23ahbHVPXrXJ40U4HzihMYm5Ui9OBAnKNSZWTmjqWFWoBHzdzjj5LKZjpJ6f0WC4yP8AnVbCMRhlHNGELUv41U//AJFDVhcqY+drw6FjeMFrZUtNV7DeY4ghwyIgK9gk87voYK8k48iMx+I61zWf8U2x2I603aX/ABWfHfLz8PUsbI542n4+jOtIpDKnNb7fxFVulUgVeazqP43LkEz6VKJM0qTSqHpUaVTc85CZpU9fVbplLD1qtpc1E5r9QRtCHiyU1+HtHwKS+mQ/D2j4FJfWmynJj99F9MX0X0yg9D4nn5q31n/iV4qDiY75q31n/iV8F3WB+Xh4FiPQVVnCnF+jaXNdVvXmi6Lri3mzOPtVmhXU2uhLSfUoORNl+094e5HImy/ae8Pcr9C9byWp53cdCh5FWX7X3h7kcirL9r7w9yvkJvJajdx0KHkVZftfeHuRyKsv2vvD3K+Qm8lqN3HQoeRVl+194e5HIqy/a+8Pcr5CbyWo3cdCh5FWX7X3h7kcirL9r7w9yvkJvJajdx0KHkVZftfeHuRyKsv2vvD3K+Qm8lqN3HQoeRVl+194e5JyKsv2vvD3K/SJnlqN3HQz54lWX7T3h7k1U4l2b7T3h7lpVyWpvJajdx0MdX4oWcek/wCZ7lkeFaApVnsbN0REmTEbda9Yq0AVRcMcXmVhzhjqcMHD2/os9CvkleRjqUk1/wAnnTXYjrTNtfh7VZcJ8C1bO4XhLJweMs8jsKpuEX4f3K3jpKWFm1p6ljY8WsfTT19GNaRSH1ebT9U/mOVZpFItFTm0vU/yPXHJn1GUeaH9MjTKDpkaZLk5CdplZtfgOpZ7Sq7Y7AdQ+C1+O5pHK/qSNoU/FkkOw9o+BSXk3e5vtHwK5vLWWONHryLyZvIvJYHpHEp3zRvrP/EtCCs3xIPzRvrP/EtG1dpgvl4eBnj0O0IQrZ6BCEIAQhCAEIQgBCEIAQhCAEIQgBIlQgEQhCA5IXDmJ1IQgIFqsIcCCAQdRxCx3GzioalICgGsc03gIDQ7Ai7IyzW/ITb6IOaiSzRcX0Zlo1ZUaiqw6o+eLRSfTcW1AWvGBacCE5bX82h93/kevZOMHEuha2w8XXjyag8pveOhYi2fJdbHGmA+ldYy7eJdib7jIaGnUQtZPDSi/wDnmdxhdtUK0U6jytdfYxGkRpFvbN8kT/8AUr+xjP1J/RW9l+SWyjy3Van9wYOwLwsNUf0M1TbmDh0k34I8rNReo8mBVo0nN5rzTYb2o8weUFdWX5PLAz/Qa71y6p2OMdi0FOyNaAAAABAAwAAEAAKzDCKzVTnc5na+0qWNUYwT5anlVTgK0tcWaNxdIOAkFuIkHYpNHihbHf6d31nNHZmvURSCUMCqLZFO/OTsc9kR57Q+T6ufLexvVed3KxofJyz69Vx9UBo7ZWzASqxHZuHj9L/yTkRA4K4JZZqYp05LQSecZMkyVOASoV+MVBKMeiPYIQhegCEIQAhCEAIQhACEIQAhCEAIQhACEIQAhCEAiEqEAiEqRAEJISoQBCEqEAiVCEAIQhACEIQAhCEB/9k="/>
          <p:cNvSpPr>
            <a:spLocks noChangeAspect="1" noChangeArrowheads="1"/>
          </p:cNvSpPr>
          <p:nvPr/>
        </p:nvSpPr>
        <p:spPr bwMode="auto">
          <a:xfrm>
            <a:off x="63500" y="-782638"/>
            <a:ext cx="2581275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322" name="AutoShape 10" descr="data:image/jpeg;base64,/9j/4AAQSkZJRgABAQAAAQABAAD/2wCEAAkGBhAQEBAUDxQVEA8VFhYVFhAVFxQQDxUOFBAYFBQQFBQXGyYeFxkjGRUSHy8gIycpLSwsFSAxNTAqNSYrLCoBCQoKDgwOGg8PGiolHx0qMCwtKSwpKSwpLCksKSwsKSwpLCksKSkpLCkpLCwpLi8pLCwsKSkqLCwpLC0sLCkpLP/AABEIAKkBDwMBIgACEQEDEQH/xAAcAAABBQEBAQAAAAAAAAAAAAAAAQMEBQYCBwj/xABIEAABAwEEBAgJCwMEAgMAAAABAAIRAwQSITETQVGRBQYWImFxodEUIzJSU3KBk7EHJDNCY3Oys8Hh8BeCw0NiksI08VSio//EABsBAQACAwEBAAAAAAAAAAAAAAABBAMFBgIH/8QAMhEAAgECAwUGBQUBAQAAAAAAAAECAxEEElEFExQhMTNhcaHB4TI0QWKRBkKBsfAiI//aAAwDAQACEQMRAD8A9qUW18J0aRAqPDSRIBk4TE4BSln+HXRWH3Y/McvM5ZYtmGtUdOGZFhygs3pRud3I5QWb0o3O7lnnVwMyB1kDDbigWgEwCCdgIJ3KrxX2+fsUeNnojQ8oLN6UbndyOUFm9KNzu5Z/TdKNN0pxX2+fsONnojQcoLN6UbndyOUFm9KNzu5Z/TdKNN0pxX2+fsONnojQcoLN6UbndyOUFm9KNzu5Z/TdKNN09qcV9vn7DjZ6Iv8AlBZvSjc7uRygs3pW7ndyzNqtdRsaJgqnGRpG04OrPMZrg26th4kHo0zAQZ2xBwjJTxP2+fsTxk9EarlBZvSt3O7kcoLN6Vu53csm232j0Iyn6ZkB8E3XGMshInNDbfaJE0QG63aZjiMcwAMQnE/b5k8XPRGs5QWb0o3O7kcoLN6Ubndyz5rdKNN0qOK+3z9jzxs9EaDlBZvSjc7uRygs3pRud3LP6bpRpulOK+3z9hxs9EaDlBZvSjc7uRygs3pRud3LP6bpRpulOK+3z9hxs9EaDlBZvSt3O7lYLGV6ksf1FbMrPSqbxXsWsPWdW910BCELKWjMW3jDXDnBgZAJGRLsDG1Vr+MtpP146gAurR5b/Wd+Ipp1Br88DtH6hcRVxdeUms766nTUqFJRTcUNVOGLQ7Oq/fHwUd9oe7ynOPW4n9VPbwYzWSdwTjbBTGqeuVgaqy+KT/JnUqcei8g4K4xVKMB3jKew+UPVP6LWWHhKnWE03Ttbk4dYWXFnYMmjcrfgDy3+r/2W52biasZqlJ3T8jWY2lTlF1ErMu0IQulNKCEIQAs3xiPj2/d/5CtIsxxnPj2fd/5CsdRXgyriuzZU2mx0qsaVjakSBeEwCQSN4G5N+AUWS5lNrXGBeAxi8MJPUNybtdm0keMqUxBHi3XJmMZjMRh1ptljLSXGrVfMC653M8puIAGBw+KpqJrI9VzPSRZ2ea3cEGzs81u4JYxOJzQR0neVsLG8sg8GZ5rdwSCzs81u4JY6TvKAOk7ylhZCeDs81u5qXwdnmt3BEdJ3lEdJ3lLCyEFnZ5rdzUeDs81u4IaMBid5Sxjmd5UWFkIbMzzW7gjwZnmt3BDhhmd5Sx0neUsLITwdnmt3NQbMzzW7moA6TvQR0neUsLIXwZnmt3BILMzzW7mpY6TvKAOk7ypsLIQ2dnmt3NS+DM81u4Ju00i5paHOYSIvtPOb0iQRKo7PNavXotr2huh0ZNQOZDnPDwWjmZNLYPT1KORHITjUwNDLoAkPyAGtuxaArO8bjhS6n/Fq0RXmK5sw0+0l/AIQhemWDD2k89/rO/EUlHygktPlv9Z34iko+UF8/n2j8fU6uPwLwJcolcXkSrJjsdyrTgA89/q/9gqiVa8XTz3+r/2CuYHt4lfFdlIvkIQusNACEIQAsrxqPj2fd/5CtUslxuPj6f3f+QrzJXiytiuzZRWrSmNE9jMDN5t7nYXSOrHBN0215N97HM5vNawgg3m4zOIz3rm1Wio2NHT0sg/WayCCIGO3HcuadqquMOpFjObDi9pxvtwgDDXuWBRNbFc0eqXDjjr2fukLDt7P3S3s8Ne1Bf0dqsm7DRnb2fukDDt7P3XV/o7Ugf0dqAS4dvZ+6W4dvZ+6C/o7Ut/o7UBy1hjPs/dFwzn2fulD8Mu1F/HLtQCOYYz7P3S6M7ez90F/R2pb/R2oDkMOOPZ+6Cw7ez90of0dqC/o7UAXDtG7901UrNZ5b2NOcOhuBMA4lc2yz6QAXn04Myx1wmAcCYy7ll7NwRUtQ0jXBtLEU6tU+FVqlEPddfdcAwNJJIvXsIOChshuxZ27jCWB12m8vksYTcLHV8W02wHzBInLIGYTPAtkNKvSbDml1mdevgX3VGWgOdUcASJcarznrUywcW6FJzahbpa4/wBZ90vBiOaAA1mvyQM13bzFqsbtumZvph4H/wBFHeeXqys444Cj1P6NbVpCsxx1d9B/f8WrTlSvqY4dpL+AQhCMzmEtJ57/AFnfiKSgecP5qSWo89/rO/EUlA84fzUvn0+0fj6nVx+BeA/KJTd5F5WTzYclW/Fs89/q/wDYKkvK54sHn1PVH4grmB7eP++hWxa/8ZGiQhC6058EIQgBZDjh9PT+79v0hWvWN46Hx9P7o/mFPoV8T2ZlaPDDfB6VWrLb+prXOh0nCBJ1J6jwnTe66y8Xc0+S4CL7cjGOaUPZSaBLabBgMQ1o1wJ9qUWppN0PaTLeaHAkC+3GJ6QvGU1ySueqzic89hQT17iuwc+tBIXs3Jxe69xSA9e4py8ENQDd7r3FLe69xWbtVVrbSKOmtLg88+oKjAyjUcS6lR8mZcLwjYBOYnTMEACZgRJiTGsqLkXucNOAz3FF7HXuKjVeGrOxzmvqsa9o5zSQCMAcfYRvUdvGiykXg9xGWFOqdmxuWIxUkli44a9xS3uvcUzaeE6NNwZUqNa9wwaTBIm7PVOC5ZwpTex7qJ0xZ9RhF4uiQ0TAkoB41AJnAbTgMulBeDlid+tUNv4S0zhSdZdJXxc1lR1N7GB0s0tSCbrbp6ziADjEri8xoFRr2sFqpu0dV7GimHjymVA2TDXNIMbZGpRci/Mi8L2+vUYKApFlaqCTTFRpeLM3Cqb2TSZawH/fOpXtJoaAGi6BgGgEAACAB0BVvA/ja9prnIu0FM4fRUibxB6ahf8A8QrgOCLUhc+Y2T17iqbhvhCk2pZpdDqdW84YyGGk9pPT5QV6XDDH4LG8NEaeqDiJy1ZBZ6NNVHZnirKyG+MvCdKvotG4829MgjMiI3FWVTjlS+qx53BZ2rYdbMf9v1vZtTTbFUP1T7cPirqw1MrZ5Jtr6l8/jmfq0h7XH9ApnBfGplQ3asU3aj9Q+3V7VmBwc/WWj29y7HBw1vHsBKmWHptWJVWdzu1Hxj/Wd+IpKB5w/mpD7M1rcHEnqgLmznnD+al822hhJYTEZJO9+f5OwwldV6WZLuFvIvJq8lvLEWrDl5XfFU+MqeqPxBUF5XvFM+MqeqPxBXMD8xH/AH0KuM7GRp0LkvG0bwul1t0+hzgIQhSAWL47fT0vuz+YVtFiuPH09L7s/mFeolfEfAZ2rRa8Q9oeJmCA4TqMFIyy02kFrGtMtEgAGL4wmE3arOKjYcXATMtcWHIiJGrFN0bC1rrwdULiWjnPJb5bYN32DJTY18eqPYbok5ZrmpAExMYwBJwE4DWVm6/D1WjVDaznEBxDi6kLPSeBHObVe+6M5z+oRrC7q8bACeaxxJAp02121a1VziIDWsmDmccBnOax3Rt8yHuE+GGFlP8A8mgXuhtyncrOddkU4e05zqxw1KEeDrdU54D2PiGirajdbmAXU6FMAnGSJ6JyKuOCeBy1zq1oh1qeIJBJZTp6qFLY0azm44nUBZimOneU6kWbKOpwFTpWSrTBqPJ57qmNWsbRDYrAZl15rXQNiLJxlpmnTNZj2VDIeNG4htVsh7TAJGInqcFeGmOneVArcXbO5733XNe8gucx9WmS4CJN1wxgDHoUW0FrdCtNr8MraOg91KlS51WqwGnUfUBLRQY4tyBBvH1QMzHVspeBuZWFWo+nhTqsqVXVJY52D6YcfLaZMDNt7YFc2KwU6VNrKYLWNEAS4naSScyTJJOJJTxojWJ65PxSwylDwhwqyu5lCy1G6SoJdWYWE0rPAcXtkGXuHkjHW7JuLNfge3B11loLmuP0xdcdSYDP0DW3XnUILRtBVzwfwNSs7XtpzDnFxJJJxyYDqa0QANQEKZox07ylhYg8G8FU6AIYJc4y+o7nVaj48uo76x7BkIVRxgFpo1TWotaWua2hDbzqhe90UqjmxEMe4mdjitIKY6d5QaY6d5U2Ja5ELgexGjQp03hksF3my5pA1y4TJxJ61LDR0di70Y6d5SCmOneVJJyWjo7FjuGj84q9f6BbM0xhnvKxHDhi0Vev9AreF+JmCt0I7XYhdEphrsQui5bAqjsolNXkXksDqscCmrOecP5qS1HYFcWc85v81Lgf1D85HwX9nUbJ7B+JzSxIC7rUnNxEEbc94OSYs7uc3+alYB65rETlGSsYdqVZ06iUW1y9Sv0hQKh1EjqMKa6gx2MEdWASizs2T1krBvTTOrKXVv8AJAnXr261e8FcaHshtaXs84eWO8KIGNGTRuXQfsw9iy0MZUoSzU2eVK3Q2lntDajQ5hlp1/8AtOKt4AM0f7irJfQsLVdajGo/qiyndXBYnjz9PS+7P5hW2WI49fT0vuj+YVbh1MOI+AzFpY8jxb9G6fKgOwg4R1xuXNGlVDgX1A5st5twNxvtxmevenky6s4PxDRTF03y4NN8Pm5EbBn0rI0UInr9Rl4ODoLTILSAQRsIOabpWVjIuNa3qa0RuWWPyj05jRGTkNLTkzkQF2eP7fQO94xYsjNjvYamsx29gSAnb2BZL+o1PGaURgfG0sDsSf1HpASaUDbpaUTnnuTKxvYamuk7ewJcdvYFk/6gNMRQdG3SMiFy75RqYkGkQRmDVpggbSEysb6GprWzGfYESZz7Asi35Rqc3dEb3m6WmXbl3/UBvoHe8YmVjfQ1NWZ29gS47ewLJO+UJmWhdOzSUwf5mkp/KNTd5NIu6qlM/BMrG+hqa2Tt7Agk7ewLJu+UJgkmi4DaalMBcu+Uan6L/wDWkP1TKxvoamvx29gQCdvYFkf6jU5jRG95ukp3ty6/qA3HxDveMy2plY30NTVknb2BYbh53zmr1/oFLHyj0zEUideFWkeaBiervVLbuERXqOqtEB+IEh2qMxgclbwsWpMxVZxkuQrHYjrXReozH4jrXRethYrj19F9M30X0A652CWzHnt/mpM3l3ZXC+P5qXAfqJN4tW0X9nV7JT3D8Rizu5zf5qU+8quzu5zf5qU++uYxCvJFTbHax8PUkNclvJhrsEt5VbGlHryLyZvIvKLA1/Fw+I/ucrRVXFo+IHrO+KtV9G2d8rT8C1HoCxHHv6el90fzCtusRx7+npfdH8wrZU+pjr/AZtcvYHCHAOGwiRuK6T1h+lo/eM/GFnaKFiDVogCWU2OcIgHm4DY6MCudPW9Gz3hmP+K9jdaKYddJZe82W3spyzyXDrbSAm9TjKbzYk5CVh3ha4fvPHtES83qVO4fr51JjAkRHau6lBoabtNhOppAa0nXjGHXC9cPCFKAb9ODiDebBAMEgpRbWF10GmXZXbwmdkQm87ieH7zyJlSplo2gAYQ+RllECBkhlO9jVZTvao55jrI6l7FJ81u/9k1UtN2L2jbOUuDZ6pCbwjh+88lNMCSxrb8YGIx1AkCYXBrVYEMaDOILyRG0EBeoWuq555lenSg3S0aN/PmMbwmZIEdCjt0t6PCmOcCCWkUfJGLmkBsyROOERkm87hw/eedmk0wXNBdAxiT1A5wmnF7CRSpsLdt7R47CA3tXo4fUEk2ynEziKEAOmBMZYHcpFOy13MFy0Bwx592k8nGdTY6Mst6bwcP3nmGkqkODqbIjAXy4E7HAtyRSszSOfTpg7AA4QBhiQvYH1i0S4MA2l0CfaFx4azzqWQPljyTkcssDuTedw4fvPI3gtcCymw4YuJuOnYMDKR9WtAhjL2sF5u5aiB1hevC20zgHUydl9uoSdWxct4QpGYfTgZm82BjGOGCbwnh+88mbZ2R5DQdYDREnPVipbCAABAEZDDsXp44Qo4c+njIHObiRmBtXnvGWoPC60ZSIjKLoVvCyzSZjnSyK9yIx+I6x8UVKmeo7c49iZY7EdY+KSq/4rNjG40ZNFrZsIzxUIy5pv0ItptFduZ5vnACN8SFEdbKhzc7erFtWOrWDiD1hAsVI4wROqebnqwlcrKpOX7n+T6JClRh+xfhFUXk5kn2lFOoWkFpunaMCrltmpD6g9su+JTrS0ZNaOoBY8t+pm3itZIg2K2m8LwPWAfgre+mPCDt/RLfWi2lh4wtKP1OT29TV41ErX5Elr8Pb3pb6Ya/D2j4FF9afKc0P30X0xfRfTKDc8Vj83HrO+Kt1TcUj82HrO+KuV9AwHy0PAsx6AsRx7+npfdH8wrbrEcevp6X3R/MK2VL4jHW+AzaesP0tL7xn4wmoTtlcBUpk4APYSdjQ8ElWWuRSXU9KrOGkPinOOPjAxhbkcLxM9HtUdlZmQs9QYtkaFoAnWTMGJOU9Cj1ONFC/za9G50ioXzG3LOEy3jOzXaLNHQ2rvz7FSyvQ2CktSeHtJjwd4ABhxZTu9IGOE9SG2nIiz1AQRHMY0iRi4Y6oAPsUIcZ6cGbRZw6cCG1IiMZE5+1A4zU4bNos843jcqRGMQJ2RrU5XoTmjqXVNxcJgt6CIOexM2sgXZpuq9TGPjLO8RH7KvbxnoTjaKJbOQa8G717c0tp40WfDR16IGu+HnqiI6VDi9CHJakovbfd4h5IJBfo2EGJIIdm6f1xhDa2Dj4O9sYRcp3nScYAOI1+1QhxnpS7x9Atxu82oHDHAHUcOpct4zUrpm0UC6RBuVA27rkSZKZXoTmjqTWPBGFmcMDgWUwAAcBOWMqbTZAF0XRndADYnoCo+UzMPnFnnXzKmOJyxwwu7ipw402LXWZP92e5Mr0GaOpLtODcWmoJHNDWvPXDiAotao3CbO93N1UqboGPMOOGWXSmrRxosseLr0w7/cHlsa8oTJ40UsIr0MsebU8ucY2BMr0IzLUlh7L3/jvBg87RMiLvkyDryhBrC66bO+B9W5TJd0hoOPtUHlPSu/8AkWcO23ahbHVPXrXJ40U4HzihMYm5Ui9OBAnKNSZWTmjqWFWoBHzdzjj5LKZjpJ6f0WC4yP8AnVbCMRhlHNGELUv41U//AJFDVhcqY+drw6FjeMFrZUtNV7DeY4ghwyIgK9gk87voYK8k48iMx+I61zWf8U2x2I603aX/ABWfHfLz8PUsbI542n4+jOtIpDKnNb7fxFVulUgVeazqP43LkEz6VKJM0qTSqHpUaVTc85CZpU9fVbplLD1qtpc1E5r9QRtCHiyU1+HtHwKS+mQ/D2j4FJfWmynJj99F9MX0X0yg9D4nn5q31n/iV4qDiY75q31n/iV8F3WB+Xh4FiPQVVnCnF+jaXNdVvXmi6Lri3mzOPtVmhXU2uhLSfUoORNl+094e5HImy/ae8Pcr9C9byWp53cdCh5FWX7X3h7kcirL9r7w9yvkJvJajdx0KHkVZftfeHuRyKsv2vvD3K+Qm8lqN3HQoeRVl+194e5HIqy/a+8Pcr5CbyWo3cdCh5FWX7X3h7kcirL9r7w9yvkJvJajdx0KHkVZftfeHuRyKsv2vvD3K+Qm8lqN3HQoeRVl+194e5JyKsv2vvD3K/SJnlqN3HQz54lWX7T3h7k1U4l2b7T3h7lpVyWpvJajdx0MdX4oWcek/wCZ7lkeFaApVnsbN0REmTEbda9Yq0AVRcMcXmVhzhjqcMHD2/os9CvkleRjqUk1/wAnnTXYjrTNtfh7VZcJ8C1bO4XhLJweMs8jsKpuEX4f3K3jpKWFm1p6ljY8WsfTT19GNaRSH1ebT9U/mOVZpFItFTm0vU/yPXHJn1GUeaH9MjTKDpkaZLk5CdplZtfgOpZ7Sq7Y7AdQ+C1+O5pHK/qSNoU/FkkOw9o+BSXk3e5vtHwK5vLWWONHryLyZvIvJYHpHEp3zRvrP/EtCCs3xIPzRvrP/EtG1dpgvl4eBnj0O0IQrZ6BCEIAQhCAEIQgBCEIAQhCAEIQgBIlQgEQhCA5IXDmJ1IQgIFqsIcCCAQdRxCx3GzioalICgGsc03gIDQ7Ai7IyzW/ITb6IOaiSzRcX0Zlo1ZUaiqw6o+eLRSfTcW1AWvGBacCE5bX82h93/kevZOMHEuha2w8XXjyag8pveOhYi2fJdbHGmA+ldYy7eJdib7jIaGnUQtZPDSi/wDnmdxhdtUK0U6jytdfYxGkRpFvbN8kT/8AUr+xjP1J/RW9l+SWyjy3Van9wYOwLwsNUf0M1TbmDh0k34I8rNReo8mBVo0nN5rzTYb2o8weUFdWX5PLAz/Qa71y6p2OMdi0FOyNaAAAABAAwAAEAAKzDCKzVTnc5na+0qWNUYwT5anlVTgK0tcWaNxdIOAkFuIkHYpNHihbHf6d31nNHZmvURSCUMCqLZFO/OTsc9kR57Q+T6ufLexvVed3KxofJyz69Vx9UBo7ZWzASqxHZuHj9L/yTkRA4K4JZZqYp05LQSecZMkyVOASoV+MVBKMeiPYIQhegCEIQAhCEAIQhACEIQAhCEAIQhACEIQAhCEAiEqEAiEqRAEJISoQBCEqEAiVCEAIQhACEIQAhCEB/9k="/>
          <p:cNvSpPr>
            <a:spLocks noChangeAspect="1" noChangeArrowheads="1"/>
          </p:cNvSpPr>
          <p:nvPr/>
        </p:nvSpPr>
        <p:spPr bwMode="auto">
          <a:xfrm>
            <a:off x="63500" y="-782638"/>
            <a:ext cx="2581275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324" name="AutoShape 12" descr="data:image/jpeg;base64,/9j/4AAQSkZJRgABAQAAAQABAAD/2wCEAAkGBhAQEBAUDxQVEA8VFhYVFhAVFxQQDxUOFBAYFBQQFBQXGyYeFxkjGRUSHy8gIycpLSwsFSAxNTAqNSYrLCoBCQoKDgwOGg8PGiolHx0qMCwtKSwpKSwpLCksKSwsKSwpLCksKSkpLCkpLCwpLi8pLCwsKSkqLCwpLC0sLCkpLP/AABEIAKkBDwMBIgACEQEDEQH/xAAcAAABBQEBAQAAAAAAAAAAAAAAAQMEBQYCBwj/xABIEAABAwEEBAgJCwMEAgMAAAABAAIRAwQSITETQVGRBQYWImFxodEUIzJSU3KBk7EHJDNCY3Oys8Hh8BeCw0NiksI08VSio//EABsBAQACAwEBAAAAAAAAAAAAAAABBAMFBgIH/8QAMhEAAgECAwUGBQUBAQAAAAAAAAECAxEEElEFExQhMTNhcaHB4TI0QWKRBkKBsfAiI//aAAwDAQACEQMRAD8A9qUW18J0aRAqPDSRIBk4TE4BSln+HXRWH3Y/McvM5ZYtmGtUdOGZFhygs3pRud3I5QWb0o3O7lnnVwMyB1kDDbigWgEwCCdgIJ3KrxX2+fsUeNnojQ8oLN6UbndyOUFm9KNzu5Z/TdKNN0pxX2+fsONnojQcoLN6UbndyOUFm9KNzu5Z/TdKNN0pxX2+fsONnojQcoLN6UbndyOUFm9KNzu5Z/TdKNN09qcV9vn7DjZ6Iv8AlBZvSjc7uRygs3pW7ndyzNqtdRsaJgqnGRpG04OrPMZrg26th4kHo0zAQZ2xBwjJTxP2+fsTxk9EarlBZvSt3O7kcoLN6Vu53csm232j0Iyn6ZkB8E3XGMshInNDbfaJE0QG63aZjiMcwAMQnE/b5k8XPRGs5QWb0o3O7kcoLN6Ubndyz5rdKNN0qOK+3z9jzxs9EaDlBZvSjc7uRygs3pRud3LP6bpRpulOK+3z9hxs9EaDlBZvSjc7uRygs3pRud3LP6bpRpulOK+3z9hxs9EaDlBZvSt3O7lYLGV6ksf1FbMrPSqbxXsWsPWdW910BCELKWjMW3jDXDnBgZAJGRLsDG1Vr+MtpP146gAurR5b/Wd+Ipp1Br88DtH6hcRVxdeUms766nTUqFJRTcUNVOGLQ7Oq/fHwUd9oe7ynOPW4n9VPbwYzWSdwTjbBTGqeuVgaqy+KT/JnUqcei8g4K4xVKMB3jKew+UPVP6LWWHhKnWE03Ttbk4dYWXFnYMmjcrfgDy3+r/2W52biasZqlJ3T8jWY2lTlF1ErMu0IQulNKCEIQAs3xiPj2/d/5CtIsxxnPj2fd/5CsdRXgyriuzZU2mx0qsaVjakSBeEwCQSN4G5N+AUWS5lNrXGBeAxi8MJPUNybtdm0keMqUxBHi3XJmMZjMRh1ptljLSXGrVfMC653M8puIAGBw+KpqJrI9VzPSRZ2ea3cEGzs81u4JYxOJzQR0neVsLG8sg8GZ5rdwSCzs81u4JY6TvKAOk7ylhZCeDs81u5qXwdnmt3BEdJ3lEdJ3lLCyEFnZ5rdzUeDs81u4IaMBid5Sxjmd5UWFkIbMzzW7gjwZnmt3BDhhmd5Sx0neUsLITwdnmt3NQbMzzW7moA6TvQR0neUsLIXwZnmt3BILMzzW7mpY6TvKAOk7ypsLIQ2dnmt3NS+DM81u4Ju00i5paHOYSIvtPOb0iQRKo7PNavXotr2huh0ZNQOZDnPDwWjmZNLYPT1KORHITjUwNDLoAkPyAGtuxaArO8bjhS6n/Fq0RXmK5sw0+0l/AIQhemWDD2k89/rO/EUlHygktPlv9Z34iko+UF8/n2j8fU6uPwLwJcolcXkSrJjsdyrTgA89/q/9gqiVa8XTz3+r/2CuYHt4lfFdlIvkIQusNACEIQAsrxqPj2fd/5CtUslxuPj6f3f+QrzJXiytiuzZRWrSmNE9jMDN5t7nYXSOrHBN0215N97HM5vNawgg3m4zOIz3rm1Wio2NHT0sg/WayCCIGO3HcuadqquMOpFjObDi9pxvtwgDDXuWBRNbFc0eqXDjjr2fukLDt7P3S3s8Ne1Bf0dqsm7DRnb2fukDDt7P3XV/o7Ugf0dqAS4dvZ+6W4dvZ+6C/o7Ut/o7UBy1hjPs/dFwzn2fulD8Mu1F/HLtQCOYYz7P3S6M7ez90F/R2pb/R2oDkMOOPZ+6Cw7ez90of0dqC/o7UAXDtG7901UrNZ5b2NOcOhuBMA4lc2yz6QAXn04Myx1wmAcCYy7ll7NwRUtQ0jXBtLEU6tU+FVqlEPddfdcAwNJJIvXsIOChshuxZ27jCWB12m8vksYTcLHV8W02wHzBInLIGYTPAtkNKvSbDml1mdevgX3VGWgOdUcASJcarznrUywcW6FJzahbpa4/wBZ90vBiOaAA1mvyQM13bzFqsbtumZvph4H/wBFHeeXqys444Cj1P6NbVpCsxx1d9B/f8WrTlSvqY4dpL+AQhCMzmEtJ57/AFnfiKSgecP5qSWo89/rO/EUlA84fzUvn0+0fj6nVx+BeA/KJTd5F5WTzYclW/Fs89/q/wDYKkvK54sHn1PVH4grmB7eP++hWxa/8ZGiQhC6058EIQgBZDjh9PT+79v0hWvWN46Hx9P7o/mFPoV8T2ZlaPDDfB6VWrLb+prXOh0nCBJ1J6jwnTe66y8Xc0+S4CL7cjGOaUPZSaBLabBgMQ1o1wJ9qUWppN0PaTLeaHAkC+3GJ6QvGU1ySueqzic89hQT17iuwc+tBIXs3Jxe69xSA9e4py8ENQDd7r3FLe69xWbtVVrbSKOmtLg88+oKjAyjUcS6lR8mZcLwjYBOYnTMEACZgRJiTGsqLkXucNOAz3FF7HXuKjVeGrOxzmvqsa9o5zSQCMAcfYRvUdvGiykXg9xGWFOqdmxuWIxUkli44a9xS3uvcUzaeE6NNwZUqNa9wwaTBIm7PVOC5ZwpTex7qJ0xZ9RhF4uiQ0TAkoB41AJnAbTgMulBeDlid+tUNv4S0zhSdZdJXxc1lR1N7GB0s0tSCbrbp6ziADjEri8xoFRr2sFqpu0dV7GimHjymVA2TDXNIMbZGpRci/Mi8L2+vUYKApFlaqCTTFRpeLM3Cqb2TSZawH/fOpXtJoaAGi6BgGgEAACAB0BVvA/ja9prnIu0FM4fRUibxB6ahf8A8QrgOCLUhc+Y2T17iqbhvhCk2pZpdDqdW84YyGGk9pPT5QV6XDDH4LG8NEaeqDiJy1ZBZ6NNVHZnirKyG+MvCdKvotG4829MgjMiI3FWVTjlS+qx53BZ2rYdbMf9v1vZtTTbFUP1T7cPirqw1MrZ5Jtr6l8/jmfq0h7XH9ApnBfGplQ3asU3aj9Q+3V7VmBwc/WWj29y7HBw1vHsBKmWHptWJVWdzu1Hxj/Wd+IpKB5w/mpD7M1rcHEnqgLmznnD+al822hhJYTEZJO9+f5OwwldV6WZLuFvIvJq8lvLEWrDl5XfFU+MqeqPxBUF5XvFM+MqeqPxBXMD8xH/AH0KuM7GRp0LkvG0bwul1t0+hzgIQhSAWL47fT0vuz+YVtFiuPH09L7s/mFeolfEfAZ2rRa8Q9oeJmCA4TqMFIyy02kFrGtMtEgAGL4wmE3arOKjYcXATMtcWHIiJGrFN0bC1rrwdULiWjnPJb5bYN32DJTY18eqPYbok5ZrmpAExMYwBJwE4DWVm6/D1WjVDaznEBxDi6kLPSeBHObVe+6M5z+oRrC7q8bACeaxxJAp02121a1VziIDWsmDmccBnOax3Rt8yHuE+GGFlP8A8mgXuhtyncrOddkU4e05zqxw1KEeDrdU54D2PiGirajdbmAXU6FMAnGSJ6JyKuOCeBy1zq1oh1qeIJBJZTp6qFLY0azm44nUBZimOneU6kWbKOpwFTpWSrTBqPJ57qmNWsbRDYrAZl15rXQNiLJxlpmnTNZj2VDIeNG4htVsh7TAJGInqcFeGmOneVArcXbO5733XNe8gucx9WmS4CJN1wxgDHoUW0FrdCtNr8MraOg91KlS51WqwGnUfUBLRQY4tyBBvH1QMzHVspeBuZWFWo+nhTqsqVXVJY52D6YcfLaZMDNt7YFc2KwU6VNrKYLWNEAS4naSScyTJJOJJTxojWJ65PxSwylDwhwqyu5lCy1G6SoJdWYWE0rPAcXtkGXuHkjHW7JuLNfge3B11loLmuP0xdcdSYDP0DW3XnUILRtBVzwfwNSs7XtpzDnFxJJJxyYDqa0QANQEKZox07ylhYg8G8FU6AIYJc4y+o7nVaj48uo76x7BkIVRxgFpo1TWotaWua2hDbzqhe90UqjmxEMe4mdjitIKY6d5QaY6d5U2Ja5ELgexGjQp03hksF3my5pA1y4TJxJ61LDR0di70Y6d5SCmOneVJJyWjo7FjuGj84q9f6BbM0xhnvKxHDhi0Vev9AreF+JmCt0I7XYhdEphrsQui5bAqjsolNXkXksDqscCmrOecP5qS1HYFcWc85v81Lgf1D85HwX9nUbJ7B+JzSxIC7rUnNxEEbc94OSYs7uc3+alYB65rETlGSsYdqVZ06iUW1y9Sv0hQKh1EjqMKa6gx2MEdWASizs2T1krBvTTOrKXVv8AJAnXr261e8FcaHshtaXs84eWO8KIGNGTRuXQfsw9iy0MZUoSzU2eVK3Q2lntDajQ5hlp1/8AtOKt4AM0f7irJfQsLVdajGo/qiyndXBYnjz9PS+7P5hW2WI49fT0vuj+YVbh1MOI+AzFpY8jxb9G6fKgOwg4R1xuXNGlVDgX1A5st5twNxvtxmevenky6s4PxDRTF03y4NN8Pm5EbBn0rI0UInr9Rl4ODoLTILSAQRsIOabpWVjIuNa3qa0RuWWPyj05jRGTkNLTkzkQF2eP7fQO94xYsjNjvYamsx29gSAnb2BZL+o1PGaURgfG0sDsSf1HpASaUDbpaUTnnuTKxvYamuk7ewJcdvYFk/6gNMRQdG3SMiFy75RqYkGkQRmDVpggbSEysb6GprWzGfYESZz7Asi35Rqc3dEb3m6WmXbl3/UBvoHe8YmVjfQ1NWZ29gS47ewLJO+UJmWhdOzSUwf5mkp/KNTd5NIu6qlM/BMrG+hqa2Tt7Agk7ewLJu+UJgkmi4DaalMBcu+Uan6L/wDWkP1TKxvoamvx29gQCdvYFkf6jU5jRG95ukp3ty6/qA3HxDveMy2plY30NTVknb2BYbh53zmr1/oFLHyj0zEUideFWkeaBiervVLbuERXqOqtEB+IEh2qMxgclbwsWpMxVZxkuQrHYjrXReozH4jrXRethYrj19F9M30X0A652CWzHnt/mpM3l3ZXC+P5qXAfqJN4tW0X9nV7JT3D8Rizu5zf5qU+8quzu5zf5qU++uYxCvJFTbHax8PUkNclvJhrsEt5VbGlHryLyZvIvKLA1/Fw+I/ucrRVXFo+IHrO+KtV9G2d8rT8C1HoCxHHv6el90fzCtusRx7+npfdH8wrZU+pjr/AZtcvYHCHAOGwiRuK6T1h+lo/eM/GFnaKFiDVogCWU2OcIgHm4DY6MCudPW9Gz3hmP+K9jdaKYddJZe82W3spyzyXDrbSAm9TjKbzYk5CVh3ha4fvPHtES83qVO4fr51JjAkRHau6lBoabtNhOppAa0nXjGHXC9cPCFKAb9ODiDebBAMEgpRbWF10GmXZXbwmdkQm87ieH7zyJlSplo2gAYQ+RllECBkhlO9jVZTvao55jrI6l7FJ81u/9k1UtN2L2jbOUuDZ6pCbwjh+88lNMCSxrb8YGIx1AkCYXBrVYEMaDOILyRG0EBeoWuq555lenSg3S0aN/PmMbwmZIEdCjt0t6PCmOcCCWkUfJGLmkBsyROOERkm87hw/eedmk0wXNBdAxiT1A5wmnF7CRSpsLdt7R47CA3tXo4fUEk2ynEziKEAOmBMZYHcpFOy13MFy0Bwx592k8nGdTY6Mst6bwcP3nmGkqkODqbIjAXy4E7HAtyRSszSOfTpg7AA4QBhiQvYH1i0S4MA2l0CfaFx4azzqWQPljyTkcssDuTedw4fvPI3gtcCymw4YuJuOnYMDKR9WtAhjL2sF5u5aiB1hevC20zgHUydl9uoSdWxct4QpGYfTgZm82BjGOGCbwnh+88mbZ2R5DQdYDREnPVipbCAABAEZDDsXp44Qo4c+njIHObiRmBtXnvGWoPC60ZSIjKLoVvCyzSZjnSyK9yIx+I6x8UVKmeo7c49iZY7EdY+KSq/4rNjG40ZNFrZsIzxUIy5pv0ItptFduZ5vnACN8SFEdbKhzc7erFtWOrWDiD1hAsVI4wROqebnqwlcrKpOX7n+T6JClRh+xfhFUXk5kn2lFOoWkFpunaMCrltmpD6g9su+JTrS0ZNaOoBY8t+pm3itZIg2K2m8LwPWAfgre+mPCDt/RLfWi2lh4wtKP1OT29TV41ErX5Elr8Pb3pb6Ya/D2j4FF9afKc0P30X0xfRfTKDc8Vj83HrO+Kt1TcUj82HrO+KuV9AwHy0PAsx6AsRx7+npfdH8wrbrEcevp6X3R/MK2VL4jHW+AzaesP0tL7xn4wmoTtlcBUpk4APYSdjQ8ElWWuRSXU9KrOGkPinOOPjAxhbkcLxM9HtUdlZmQs9QYtkaFoAnWTMGJOU9Cj1ONFC/za9G50ioXzG3LOEy3jOzXaLNHQ2rvz7FSyvQ2CktSeHtJjwd4ABhxZTu9IGOE9SG2nIiz1AQRHMY0iRi4Y6oAPsUIcZ6cGbRZw6cCG1IiMZE5+1A4zU4bNos843jcqRGMQJ2RrU5XoTmjqXVNxcJgt6CIOexM2sgXZpuq9TGPjLO8RH7KvbxnoTjaKJbOQa8G717c0tp40WfDR16IGu+HnqiI6VDi9CHJakovbfd4h5IJBfo2EGJIIdm6f1xhDa2Dj4O9sYRcp3nScYAOI1+1QhxnpS7x9Atxu82oHDHAHUcOpct4zUrpm0UC6RBuVA27rkSZKZXoTmjqTWPBGFmcMDgWUwAAcBOWMqbTZAF0XRndADYnoCo+UzMPnFnnXzKmOJyxwwu7ipw402LXWZP92e5Mr0GaOpLtODcWmoJHNDWvPXDiAotao3CbO93N1UqboGPMOOGWXSmrRxosseLr0w7/cHlsa8oTJ40UsIr0MsebU8ucY2BMr0IzLUlh7L3/jvBg87RMiLvkyDryhBrC66bO+B9W5TJd0hoOPtUHlPSu/8AkWcO23ahbHVPXrXJ40U4HzihMYm5Ui9OBAnKNSZWTmjqWFWoBHzdzjj5LKZjpJ6f0WC4yP8AnVbCMRhlHNGELUv41U//AJFDVhcqY+drw6FjeMFrZUtNV7DeY4ghwyIgK9gk87voYK8k48iMx+I61zWf8U2x2I603aX/ABWfHfLz8PUsbI542n4+jOtIpDKnNb7fxFVulUgVeazqP43LkEz6VKJM0qTSqHpUaVTc85CZpU9fVbplLD1qtpc1E5r9QRtCHiyU1+HtHwKS+mQ/D2j4FJfWmynJj99F9MX0X0yg9D4nn5q31n/iV4qDiY75q31n/iV8F3WB+Xh4FiPQVVnCnF+jaXNdVvXmi6Lri3mzOPtVmhXU2uhLSfUoORNl+094e5HImy/ae8Pcr9C9byWp53cdCh5FWX7X3h7kcirL9r7w9yvkJvJajdx0KHkVZftfeHuRyKsv2vvD3K+Qm8lqN3HQoeRVl+194e5HIqy/a+8Pcr5CbyWo3cdCh5FWX7X3h7kcirL9r7w9yvkJvJajdx0KHkVZftfeHuRyKsv2vvD3K+Qm8lqN3HQoeRVl+194e5JyKsv2vvD3K/SJnlqN3HQz54lWX7T3h7k1U4l2b7T3h7lpVyWpvJajdx0MdX4oWcek/wCZ7lkeFaApVnsbN0REmTEbda9Yq0AVRcMcXmVhzhjqcMHD2/os9CvkleRjqUk1/wAnnTXYjrTNtfh7VZcJ8C1bO4XhLJweMs8jsKpuEX4f3K3jpKWFm1p6ljY8WsfTT19GNaRSH1ebT9U/mOVZpFItFTm0vU/yPXHJn1GUeaH9MjTKDpkaZLk5CdplZtfgOpZ7Sq7Y7AdQ+C1+O5pHK/qSNoU/FkkOw9o+BSXk3e5vtHwK5vLWWONHryLyZvIvJYHpHEp3zRvrP/EtCCs3xIPzRvrP/EtG1dpgvl4eBnj0O0IQrZ6BCEIAQhCAEIQgBCEIAQhCAEIQgBIlQgEQhCA5IXDmJ1IQgIFqsIcCCAQdRxCx3GzioalICgGsc03gIDQ7Ai7IyzW/ITb6IOaiSzRcX0Zlo1ZUaiqw6o+eLRSfTcW1AWvGBacCE5bX82h93/kevZOMHEuha2w8XXjyag8pveOhYi2fJdbHGmA+ldYy7eJdib7jIaGnUQtZPDSi/wDnmdxhdtUK0U6jytdfYxGkRpFvbN8kT/8AUr+xjP1J/RW9l+SWyjy3Van9wYOwLwsNUf0M1TbmDh0k34I8rNReo8mBVo0nN5rzTYb2o8weUFdWX5PLAz/Qa71y6p2OMdi0FOyNaAAAABAAwAAEAAKzDCKzVTnc5na+0qWNUYwT5anlVTgK0tcWaNxdIOAkFuIkHYpNHihbHf6d31nNHZmvURSCUMCqLZFO/OTsc9kR57Q+T6ufLexvVed3KxofJyz69Vx9UBo7ZWzASqxHZuHj9L/yTkRA4K4JZZqYp05LQSecZMkyVOASoV+MVBKMeiPYIQhegCEIQAhCEAIQhACEIQAhCEAIQhACEIQAhCEAiEqEAiEqRAEJISoQBCEqEAiVCEAIQhACEIQAhCEB/9k="/>
          <p:cNvSpPr>
            <a:spLocks noChangeAspect="1" noChangeArrowheads="1"/>
          </p:cNvSpPr>
          <p:nvPr/>
        </p:nvSpPr>
        <p:spPr bwMode="auto">
          <a:xfrm>
            <a:off x="63500" y="-782638"/>
            <a:ext cx="2581275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" name="Rectangle 37"/>
          <p:cNvSpPr/>
          <p:nvPr/>
        </p:nvSpPr>
        <p:spPr>
          <a:xfrm>
            <a:off x="0" y="0"/>
            <a:ext cx="2209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Picture 2" descr="G:\TGI bv\Pictures\TGI Group Int.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6" y="609600"/>
            <a:ext cx="1981204" cy="609601"/>
          </a:xfrm>
          <a:prstGeom prst="rect">
            <a:avLst/>
          </a:prstGeom>
          <a:noFill/>
        </p:spPr>
      </p:pic>
      <p:sp>
        <p:nvSpPr>
          <p:cNvPr id="13326" name="AutoShape 14" descr="data:image/jpeg;base64,/9j/4AAQSkZJRgABAQAAAQABAAD/2wCEAAkGBhAQEBAUDxQVEA8VFhYVFhAVFxQQDxUOFBAYFBQQFBQXGyYeFxkjGRUSHy8gIycpLSwsFSAxNTAqNSYrLCoBCQoKDgwOGg8PGiolHx0qMCwtKSwpKSwpLCksKSwsKSwpLCksKSkpLCkpLCwpLi8pLCwsKSkqLCwpLC0sLCkpLP/AABEIAKkBDwMBIgACEQEDEQH/xAAcAAABBQEBAQAAAAAAAAAAAAAAAQMEBQYCBwj/xABIEAABAwEEBAgJCwMEAgMAAAABAAIRAwQSITETQVGRBQYWImFxodEUIzJSU3KBk7EHJDNCY3Oys8Hh8BeCw0NiksI08VSio//EABsBAQACAwEBAAAAAAAAAAAAAAABBAMFBgIH/8QAMhEAAgECAwUGBQUBAQAAAAAAAAECAxEEElEFExQhMTNhcaHB4TI0QWKRBkKBsfAiI//aAAwDAQACEQMRAD8A9qUW18J0aRAqPDSRIBk4TE4BSln+HXRWH3Y/McvM5ZYtmGtUdOGZFhygs3pRud3I5QWb0o3O7lnnVwMyB1kDDbigWgEwCCdgIJ3KrxX2+fsUeNnojQ8oLN6UbndyOUFm9KNzu5Z/TdKNN0pxX2+fsONnojQcoLN6UbndyOUFm9KNzu5Z/TdKNN0pxX2+fsONnojQcoLN6UbndyOUFm9KNzu5Z/TdKNN09qcV9vn7DjZ6Iv8AlBZvSjc7uRygs3pW7ndyzNqtdRsaJgqnGRpG04OrPMZrg26th4kHo0zAQZ2xBwjJTxP2+fsTxk9EarlBZvSt3O7kcoLN6Vu53csm232j0Iyn6ZkB8E3XGMshInNDbfaJE0QG63aZjiMcwAMQnE/b5k8XPRGs5QWb0o3O7kcoLN6Ubndyz5rdKNN0qOK+3z9jzxs9EaDlBZvSjc7uRygs3pRud3LP6bpRpulOK+3z9hxs9EaDlBZvSjc7uRygs3pRud3LP6bpRpulOK+3z9hxs9EaDlBZvSt3O7lYLGV6ksf1FbMrPSqbxXsWsPWdW910BCELKWjMW3jDXDnBgZAJGRLsDG1Vr+MtpP146gAurR5b/Wd+Ipp1Br88DtH6hcRVxdeUms766nTUqFJRTcUNVOGLQ7Oq/fHwUd9oe7ynOPW4n9VPbwYzWSdwTjbBTGqeuVgaqy+KT/JnUqcei8g4K4xVKMB3jKew+UPVP6LWWHhKnWE03Ttbk4dYWXFnYMmjcrfgDy3+r/2W52biasZqlJ3T8jWY2lTlF1ErMu0IQulNKCEIQAs3xiPj2/d/5CtIsxxnPj2fd/5CsdRXgyriuzZU2mx0qsaVjakSBeEwCQSN4G5N+AUWS5lNrXGBeAxi8MJPUNybtdm0keMqUxBHi3XJmMZjMRh1ptljLSXGrVfMC653M8puIAGBw+KpqJrI9VzPSRZ2ea3cEGzs81u4JYxOJzQR0neVsLG8sg8GZ5rdwSCzs81u4JY6TvKAOk7ylhZCeDs81u5qXwdnmt3BEdJ3lEdJ3lLCyEFnZ5rdzUeDs81u4IaMBid5Sxjmd5UWFkIbMzzW7gjwZnmt3BDhhmd5Sx0neUsLITwdnmt3NQbMzzW7moA6TvQR0neUsLIXwZnmt3BILMzzW7mpY6TvKAOk7ypsLIQ2dnmt3NS+DM81u4Ju00i5paHOYSIvtPOb0iQRKo7PNavXotr2huh0ZNQOZDnPDwWjmZNLYPT1KORHITjUwNDLoAkPyAGtuxaArO8bjhS6n/Fq0RXmK5sw0+0l/AIQhemWDD2k89/rO/EUlHygktPlv9Z34iko+UF8/n2j8fU6uPwLwJcolcXkSrJjsdyrTgA89/q/9gqiVa8XTz3+r/2CuYHt4lfFdlIvkIQusNACEIQAsrxqPj2fd/5CtUslxuPj6f3f+QrzJXiytiuzZRWrSmNE9jMDN5t7nYXSOrHBN0215N97HM5vNawgg3m4zOIz3rm1Wio2NHT0sg/WayCCIGO3HcuadqquMOpFjObDi9pxvtwgDDXuWBRNbFc0eqXDjjr2fukLDt7P3S3s8Ne1Bf0dqsm7DRnb2fukDDt7P3XV/o7Ugf0dqAS4dvZ+6W4dvZ+6C/o7Ut/o7UBy1hjPs/dFwzn2fulD8Mu1F/HLtQCOYYz7P3S6M7ez90F/R2pb/R2oDkMOOPZ+6Cw7ez90of0dqC/o7UAXDtG7901UrNZ5b2NOcOhuBMA4lc2yz6QAXn04Myx1wmAcCYy7ll7NwRUtQ0jXBtLEU6tU+FVqlEPddfdcAwNJJIvXsIOChshuxZ27jCWB12m8vksYTcLHV8W02wHzBInLIGYTPAtkNKvSbDml1mdevgX3VGWgOdUcASJcarznrUywcW6FJzahbpa4/wBZ90vBiOaAA1mvyQM13bzFqsbtumZvph4H/wBFHeeXqys444Cj1P6NbVpCsxx1d9B/f8WrTlSvqY4dpL+AQhCMzmEtJ57/AFnfiKSgecP5qSWo89/rO/EUlA84fzUvn0+0fj6nVx+BeA/KJTd5F5WTzYclW/Fs89/q/wDYKkvK54sHn1PVH4grmB7eP++hWxa/8ZGiQhC6058EIQgBZDjh9PT+79v0hWvWN46Hx9P7o/mFPoV8T2ZlaPDDfB6VWrLb+prXOh0nCBJ1J6jwnTe66y8Xc0+S4CL7cjGOaUPZSaBLabBgMQ1o1wJ9qUWppN0PaTLeaHAkC+3GJ6QvGU1ySueqzic89hQT17iuwc+tBIXs3Jxe69xSA9e4py8ENQDd7r3FLe69xWbtVVrbSKOmtLg88+oKjAyjUcS6lR8mZcLwjYBOYnTMEACZgRJiTGsqLkXucNOAz3FF7HXuKjVeGrOxzmvqsa9o5zSQCMAcfYRvUdvGiykXg9xGWFOqdmxuWIxUkli44a9xS3uvcUzaeE6NNwZUqNa9wwaTBIm7PVOC5ZwpTex7qJ0xZ9RhF4uiQ0TAkoB41AJnAbTgMulBeDlid+tUNv4S0zhSdZdJXxc1lR1N7GB0s0tSCbrbp6ziADjEri8xoFRr2sFqpu0dV7GimHjymVA2TDXNIMbZGpRci/Mi8L2+vUYKApFlaqCTTFRpeLM3Cqb2TSZawH/fOpXtJoaAGi6BgGgEAACAB0BVvA/ja9prnIu0FM4fRUibxB6ahf8A8QrgOCLUhc+Y2T17iqbhvhCk2pZpdDqdW84YyGGk9pPT5QV6XDDH4LG8NEaeqDiJy1ZBZ6NNVHZnirKyG+MvCdKvotG4829MgjMiI3FWVTjlS+qx53BZ2rYdbMf9v1vZtTTbFUP1T7cPirqw1MrZ5Jtr6l8/jmfq0h7XH9ApnBfGplQ3asU3aj9Q+3V7VmBwc/WWj29y7HBw1vHsBKmWHptWJVWdzu1Hxj/Wd+IpKB5w/mpD7M1rcHEnqgLmznnD+al822hhJYTEZJO9+f5OwwldV6WZLuFvIvJq8lvLEWrDl5XfFU+MqeqPxBUF5XvFM+MqeqPxBXMD8xH/AH0KuM7GRp0LkvG0bwul1t0+hzgIQhSAWL47fT0vuz+YVtFiuPH09L7s/mFeolfEfAZ2rRa8Q9oeJmCA4TqMFIyy02kFrGtMtEgAGL4wmE3arOKjYcXATMtcWHIiJGrFN0bC1rrwdULiWjnPJb5bYN32DJTY18eqPYbok5ZrmpAExMYwBJwE4DWVm6/D1WjVDaznEBxDi6kLPSeBHObVe+6M5z+oRrC7q8bACeaxxJAp02121a1VziIDWsmDmccBnOax3Rt8yHuE+GGFlP8A8mgXuhtyncrOddkU4e05zqxw1KEeDrdU54D2PiGirajdbmAXU6FMAnGSJ6JyKuOCeBy1zq1oh1qeIJBJZTp6qFLY0azm44nUBZimOneU6kWbKOpwFTpWSrTBqPJ57qmNWsbRDYrAZl15rXQNiLJxlpmnTNZj2VDIeNG4htVsh7TAJGInqcFeGmOneVArcXbO5733XNe8gucx9WmS4CJN1wxgDHoUW0FrdCtNr8MraOg91KlS51WqwGnUfUBLRQY4tyBBvH1QMzHVspeBuZWFWo+nhTqsqVXVJY52D6YcfLaZMDNt7YFc2KwU6VNrKYLWNEAS4naSScyTJJOJJTxojWJ65PxSwylDwhwqyu5lCy1G6SoJdWYWE0rPAcXtkGXuHkjHW7JuLNfge3B11loLmuP0xdcdSYDP0DW3XnUILRtBVzwfwNSs7XtpzDnFxJJJxyYDqa0QANQEKZox07ylhYg8G8FU6AIYJc4y+o7nVaj48uo76x7BkIVRxgFpo1TWotaWua2hDbzqhe90UqjmxEMe4mdjitIKY6d5QaY6d5U2Ja5ELgexGjQp03hksF3my5pA1y4TJxJ61LDR0di70Y6d5SCmOneVJJyWjo7FjuGj84q9f6BbM0xhnvKxHDhi0Vev9AreF+JmCt0I7XYhdEphrsQui5bAqjsolNXkXksDqscCmrOecP5qS1HYFcWc85v81Lgf1D85HwX9nUbJ7B+JzSxIC7rUnNxEEbc94OSYs7uc3+alYB65rETlGSsYdqVZ06iUW1y9Sv0hQKh1EjqMKa6gx2MEdWASizs2T1krBvTTOrKXVv8AJAnXr261e8FcaHshtaXs84eWO8KIGNGTRuXQfsw9iy0MZUoSzU2eVK3Q2lntDajQ5hlp1/8AtOKt4AM0f7irJfQsLVdajGo/qiyndXBYnjz9PS+7P5hW2WI49fT0vuj+YVbh1MOI+AzFpY8jxb9G6fKgOwg4R1xuXNGlVDgX1A5st5twNxvtxmevenky6s4PxDRTF03y4NN8Pm5EbBn0rI0UInr9Rl4ODoLTILSAQRsIOabpWVjIuNa3qa0RuWWPyj05jRGTkNLTkzkQF2eP7fQO94xYsjNjvYamsx29gSAnb2BZL+o1PGaURgfG0sDsSf1HpASaUDbpaUTnnuTKxvYamuk7ewJcdvYFk/6gNMRQdG3SMiFy75RqYkGkQRmDVpggbSEysb6GprWzGfYESZz7Asi35Rqc3dEb3m6WmXbl3/UBvoHe8YmVjfQ1NWZ29gS47ewLJO+UJmWhdOzSUwf5mkp/KNTd5NIu6qlM/BMrG+hqa2Tt7Agk7ewLJu+UJgkmi4DaalMBcu+Uan6L/wDWkP1TKxvoamvx29gQCdvYFkf6jU5jRG95ukp3ty6/qA3HxDveMy2plY30NTVknb2BYbh53zmr1/oFLHyj0zEUideFWkeaBiervVLbuERXqOqtEB+IEh2qMxgclbwsWpMxVZxkuQrHYjrXReozH4jrXRethYrj19F9M30X0A652CWzHnt/mpM3l3ZXC+P5qXAfqJN4tW0X9nV7JT3D8Rizu5zf5qU+8quzu5zf5qU++uYxCvJFTbHax8PUkNclvJhrsEt5VbGlHryLyZvIvKLA1/Fw+I/ucrRVXFo+IHrO+KtV9G2d8rT8C1HoCxHHv6el90fzCtusRx7+npfdH8wrZU+pjr/AZtcvYHCHAOGwiRuK6T1h+lo/eM/GFnaKFiDVogCWU2OcIgHm4DY6MCudPW9Gz3hmP+K9jdaKYddJZe82W3spyzyXDrbSAm9TjKbzYk5CVh3ha4fvPHtES83qVO4fr51JjAkRHau6lBoabtNhOppAa0nXjGHXC9cPCFKAb9ODiDebBAMEgpRbWF10GmXZXbwmdkQm87ieH7zyJlSplo2gAYQ+RllECBkhlO9jVZTvao55jrI6l7FJ81u/9k1UtN2L2jbOUuDZ6pCbwjh+88lNMCSxrb8YGIx1AkCYXBrVYEMaDOILyRG0EBeoWuq555lenSg3S0aN/PmMbwmZIEdCjt0t6PCmOcCCWkUfJGLmkBsyROOERkm87hw/eedmk0wXNBdAxiT1A5wmnF7CRSpsLdt7R47CA3tXo4fUEk2ynEziKEAOmBMZYHcpFOy13MFy0Bwx592k8nGdTY6Mst6bwcP3nmGkqkODqbIjAXy4E7HAtyRSszSOfTpg7AA4QBhiQvYH1i0S4MA2l0CfaFx4azzqWQPljyTkcssDuTedw4fvPI3gtcCymw4YuJuOnYMDKR9WtAhjL2sF5u5aiB1hevC20zgHUydl9uoSdWxct4QpGYfTgZm82BjGOGCbwnh+88mbZ2R5DQdYDREnPVipbCAABAEZDDsXp44Qo4c+njIHObiRmBtXnvGWoPC60ZSIjKLoVvCyzSZjnSyK9yIx+I6x8UVKmeo7c49iZY7EdY+KSq/4rNjG40ZNFrZsIzxUIy5pv0ItptFduZ5vnACN8SFEdbKhzc7erFtWOrWDiD1hAsVI4wROqebnqwlcrKpOX7n+T6JClRh+xfhFUXk5kn2lFOoWkFpunaMCrltmpD6g9su+JTrS0ZNaOoBY8t+pm3itZIg2K2m8LwPWAfgre+mPCDt/RLfWi2lh4wtKP1OT29TV41ErX5Elr8Pb3pb6Ya/D2j4FF9afKc0P30X0xfRfTKDc8Vj83HrO+Kt1TcUj82HrO+KuV9AwHy0PAsx6AsRx7+npfdH8wrbrEcevp6X3R/MK2VL4jHW+AzaesP0tL7xn4wmoTtlcBUpk4APYSdjQ8ElWWuRSXU9KrOGkPinOOPjAxhbkcLxM9HtUdlZmQs9QYtkaFoAnWTMGJOU9Cj1ONFC/za9G50ioXzG3LOEy3jOzXaLNHQ2rvz7FSyvQ2CktSeHtJjwd4ABhxZTu9IGOE9SG2nIiz1AQRHMY0iRi4Y6oAPsUIcZ6cGbRZw6cCG1IiMZE5+1A4zU4bNos843jcqRGMQJ2RrU5XoTmjqXVNxcJgt6CIOexM2sgXZpuq9TGPjLO8RH7KvbxnoTjaKJbOQa8G717c0tp40WfDR16IGu+HnqiI6VDi9CHJakovbfd4h5IJBfo2EGJIIdm6f1xhDa2Dj4O9sYRcp3nScYAOI1+1QhxnpS7x9Atxu82oHDHAHUcOpct4zUrpm0UC6RBuVA27rkSZKZXoTmjqTWPBGFmcMDgWUwAAcBOWMqbTZAF0XRndADYnoCo+UzMPnFnnXzKmOJyxwwu7ipw402LXWZP92e5Mr0GaOpLtODcWmoJHNDWvPXDiAotao3CbO93N1UqboGPMOOGWXSmrRxosseLr0w7/cHlsa8oTJ40UsIr0MsebU8ucY2BMr0IzLUlh7L3/jvBg87RMiLvkyDryhBrC66bO+B9W5TJd0hoOPtUHlPSu/8AkWcO23ahbHVPXrXJ40U4HzihMYm5Ui9OBAnKNSZWTmjqWFWoBHzdzjj5LKZjpJ6f0WC4yP8AnVbCMRhlHNGELUv41U//AJFDVhcqY+drw6FjeMFrZUtNV7DeY4ghwyIgK9gk87voYK8k48iMx+I61zWf8U2x2I603aX/ABWfHfLz8PUsbI542n4+jOtIpDKnNb7fxFVulUgVeazqP43LkEz6VKJM0qTSqHpUaVTc85CZpU9fVbplLD1qtpc1E5r9QRtCHiyU1+HtHwKS+mQ/D2j4FJfWmynJj99F9MX0X0yg9D4nn5q31n/iV4qDiY75q31n/iV8F3WB+Xh4FiPQVVnCnF+jaXNdVvXmi6Lri3mzOPtVmhXU2uhLSfUoORNl+094e5HImy/ae8Pcr9C9byWp53cdCh5FWX7X3h7kcirL9r7w9yvkJvJajdx0KHkVZftfeHuRyKsv2vvD3K+Qm8lqN3HQoeRVl+194e5HIqy/a+8Pcr5CbyWo3cdCh5FWX7X3h7kcirL9r7w9yvkJvJajdx0KHkVZftfeHuRyKsv2vvD3K+Qm8lqN3HQoeRVl+194e5JyKsv2vvD3K/SJnlqN3HQz54lWX7T3h7k1U4l2b7T3h7lpVyWpvJajdx0MdX4oWcek/wCZ7lkeFaApVnsbN0REmTEbda9Yq0AVRcMcXmVhzhjqcMHD2/os9CvkleRjqUk1/wAnnTXYjrTNtfh7VZcJ8C1bO4XhLJweMs8jsKpuEX4f3K3jpKWFm1p6ljY8WsfTT19GNaRSH1ebT9U/mOVZpFItFTm0vU/yPXHJn1GUeaH9MjTKDpkaZLk5CdplZtfgOpZ7Sq7Y7AdQ+C1+O5pHK/qSNoU/FkkOw9o+BSXk3e5vtHwK5vLWWONHryLyZvIvJYHpHEp3zRvrP/EtCCs3xIPzRvrP/EtG1dpgvl4eBnj0O0IQrZ6BCEIAQhCAEIQgBCEIAQhCAEIQgBIlQgEQhCA5IXDmJ1IQgIFqsIcCCAQdRxCx3GzioalICgGsc03gIDQ7Ai7IyzW/ITb6IOaiSzRcX0Zlo1ZUaiqw6o+eLRSfTcW1AWvGBacCE5bX82h93/kevZOMHEuha2w8XXjyag8pveOhYi2fJdbHGmA+ldYy7eJdib7jIaGnUQtZPDSi/wDnmdxhdtUK0U6jytdfYxGkRpFvbN8kT/8AUr+xjP1J/RW9l+SWyjy3Van9wYOwLwsNUf0M1TbmDh0k34I8rNReo8mBVo0nN5rzTYb2o8weUFdWX5PLAz/Qa71y6p2OMdi0FOyNaAAAABAAwAAEAAKzDCKzVTnc5na+0qWNUYwT5anlVTgK0tcWaNxdIOAkFuIkHYpNHihbHf6d31nNHZmvURSCUMCqLZFO/OTsc9kR57Q+T6ufLexvVed3KxofJyz69Vx9UBo7ZWzASqxHZuHj9L/yTkRA4K4JZZqYp05LQSecZMkyVOASoV+MVBKMeiPYIQhegCEIQAhCEAIQhACEIQAhCEAIQhACEIQAhCEAiEqEAiEqRAEJISoQBCEqEAiVCEAIQhACEIQAhCEB/9k="/>
          <p:cNvSpPr>
            <a:spLocks noChangeAspect="1" noChangeArrowheads="1"/>
          </p:cNvSpPr>
          <p:nvPr/>
        </p:nvSpPr>
        <p:spPr bwMode="auto">
          <a:xfrm>
            <a:off x="63500" y="-782638"/>
            <a:ext cx="2581275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" name="Picture 12" descr="http://t2.gstatic.com/images?q=tbn:ANd9GcRQexg1BPhLhqZGO6Fw9YmODPPYCscxiDA4Cv9i-ChnH8X1sk1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2133600"/>
            <a:ext cx="2667000" cy="38862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9" name="Text Placeholder 19"/>
          <p:cNvSpPr txBox="1">
            <a:spLocks/>
          </p:cNvSpPr>
          <p:nvPr/>
        </p:nvSpPr>
        <p:spPr>
          <a:xfrm>
            <a:off x="3733800" y="399768"/>
            <a:ext cx="4267200" cy="60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C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OST OF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F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AILURE </a:t>
            </a:r>
            <a:endParaRPr kumimoji="0" lang="nl-NL" b="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ngravers MT" pitchFamily="18" charset="0"/>
              <a:ea typeface="+mn-ea"/>
              <a:cs typeface="+mn-cs"/>
            </a:endParaRPr>
          </a:p>
        </p:txBody>
      </p:sp>
      <p:pic>
        <p:nvPicPr>
          <p:cNvPr id="20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228600"/>
            <a:ext cx="609600" cy="60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038599" y="5461337"/>
            <a:ext cx="50292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Results in Transparency work-flow, Regular Evaluations, Quality performance and Total control.</a:t>
            </a:r>
            <a:endParaRPr lang="nl-NL" sz="2000" b="1" dirty="0">
              <a:solidFill>
                <a:srgbClr val="C00000"/>
              </a:solidFill>
            </a:endParaRPr>
          </a:p>
        </p:txBody>
      </p:sp>
      <p:grpSp>
        <p:nvGrpSpPr>
          <p:cNvPr id="44" name="Group 65"/>
          <p:cNvGrpSpPr/>
          <p:nvPr/>
        </p:nvGrpSpPr>
        <p:grpSpPr>
          <a:xfrm rot="20523164">
            <a:off x="2362200" y="895273"/>
            <a:ext cx="454904" cy="534952"/>
            <a:chOff x="2051018" y="2192387"/>
            <a:chExt cx="463941" cy="694656"/>
          </a:xfrm>
          <a:solidFill>
            <a:schemeClr val="accent2"/>
          </a:solidFill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 rot="20027738">
              <a:off x="2389455" y="2514330"/>
              <a:ext cx="125504" cy="372713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grpSp>
          <p:nvGrpSpPr>
            <p:cNvPr id="103" name="Gruppe 86"/>
            <p:cNvGrpSpPr>
              <a:grpSpLocks/>
            </p:cNvGrpSpPr>
            <p:nvPr/>
          </p:nvGrpSpPr>
          <p:grpSpPr bwMode="auto">
            <a:xfrm rot="17687738">
              <a:off x="2029453" y="2213952"/>
              <a:ext cx="414618" cy="371487"/>
              <a:chOff x="3725857" y="1574800"/>
              <a:chExt cx="1696246" cy="1689079"/>
            </a:xfr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04" name="Ellipse 5"/>
              <p:cNvSpPr>
                <a:spLocks noChangeArrowheads="1"/>
              </p:cNvSpPr>
              <p:nvPr/>
            </p:nvSpPr>
            <p:spPr bwMode="auto">
              <a:xfrm>
                <a:off x="3731985" y="1574800"/>
                <a:ext cx="1690118" cy="16890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" name="Gruppe 91"/>
              <p:cNvGrpSpPr>
                <a:grpSpLocks/>
              </p:cNvGrpSpPr>
              <p:nvPr/>
            </p:nvGrpSpPr>
            <p:grpSpPr bwMode="auto">
              <a:xfrm>
                <a:off x="3725857" y="1626185"/>
                <a:ext cx="1611741" cy="1635719"/>
                <a:chOff x="1088055" y="2938666"/>
                <a:chExt cx="1372317" cy="1393377"/>
              </a:xfrm>
              <a:grpFill/>
            </p:grpSpPr>
            <p:sp>
              <p:nvSpPr>
                <p:cNvPr id="106" name="Ellipse 45"/>
                <p:cNvSpPr/>
                <p:nvPr/>
              </p:nvSpPr>
              <p:spPr bwMode="auto">
                <a:xfrm>
                  <a:off x="1295781" y="2942423"/>
                  <a:ext cx="1026418" cy="78826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0">
                  <a:scrgbClr r="0" g="0" b="0"/>
                </a:lnRef>
                <a:fillRef idx="1003">
                  <a:schemeClr val="lt1"/>
                </a:fillRef>
                <a:effectRef idx="0">
                  <a:scrgbClr r="0" g="0" b="0"/>
                </a:effectRef>
                <a:fontRef idx="major"/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sp>
              <p:nvSpPr>
                <p:cNvPr id="107" name="Måne 110"/>
                <p:cNvSpPr/>
                <p:nvPr/>
              </p:nvSpPr>
              <p:spPr bwMode="auto">
                <a:xfrm rot="16552097">
                  <a:off x="1463017" y="3334688"/>
                  <a:ext cx="622393" cy="1372317"/>
                </a:xfrm>
                <a:prstGeom prst="moon">
                  <a:avLst>
                    <a:gd name="adj" fmla="val 8311"/>
                  </a:avLst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0">
                  <a:scrgbClr r="0" g="0" b="0"/>
                </a:lnRef>
                <a:fillRef idx="1003">
                  <a:schemeClr val="lt1"/>
                </a:fillRef>
                <a:effectRef idx="0">
                  <a:scrgbClr r="0" g="0" b="0"/>
                </a:effectRef>
                <a:fontRef idx="major"/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 err="1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048000" y="1066800"/>
            <a:ext cx="6096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5600" indent="-355600">
              <a:spcAft>
                <a:spcPts val="18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Permits also considering factors other then price:</a:t>
            </a:r>
          </a:p>
          <a:p>
            <a:pPr marL="355600" indent="-355600"/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5600" indent="-355600">
              <a:spcAft>
                <a:spcPts val="18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Past performance (reliability, flexibility, costs of failure)</a:t>
            </a:r>
          </a:p>
          <a:p>
            <a:pPr marL="355600" indent="-355600">
              <a:spcAft>
                <a:spcPts val="18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Systems and procedures with Tailor made Structural Setup</a:t>
            </a:r>
          </a:p>
          <a:p>
            <a:pPr marL="355600" indent="-355600">
              <a:spcAft>
                <a:spcPts val="18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Quality management + KPI</a:t>
            </a:r>
          </a:p>
          <a:p>
            <a:pPr marL="355600" indent="-355600">
              <a:spcAft>
                <a:spcPts val="18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Tools (IT)</a:t>
            </a:r>
          </a:p>
          <a:p>
            <a:pPr marL="355600" indent="-355600">
              <a:spcAft>
                <a:spcPts val="18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Communication</a:t>
            </a:r>
          </a:p>
          <a:p>
            <a:pPr marL="355600" indent="-355600">
              <a:spcAft>
                <a:spcPts val="18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Reporting</a:t>
            </a: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6" name="Group 65"/>
          <p:cNvGrpSpPr/>
          <p:nvPr/>
        </p:nvGrpSpPr>
        <p:grpSpPr>
          <a:xfrm rot="20523164">
            <a:off x="2709739" y="1864799"/>
            <a:ext cx="241292" cy="315500"/>
            <a:chOff x="2051018" y="2192387"/>
            <a:chExt cx="463941" cy="69465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 rot="20027738">
              <a:off x="2389455" y="2514330"/>
              <a:ext cx="125504" cy="372713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grpSp>
          <p:nvGrpSpPr>
            <p:cNvPr id="97" name="Gruppe 86"/>
            <p:cNvGrpSpPr>
              <a:grpSpLocks/>
            </p:cNvGrpSpPr>
            <p:nvPr/>
          </p:nvGrpSpPr>
          <p:grpSpPr bwMode="auto">
            <a:xfrm rot="17687738">
              <a:off x="2029453" y="2213952"/>
              <a:ext cx="414618" cy="371487"/>
              <a:chOff x="3725857" y="1574800"/>
              <a:chExt cx="1696246" cy="1689079"/>
            </a:xfr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98" name="Ellipse 5"/>
              <p:cNvSpPr>
                <a:spLocks noChangeArrowheads="1"/>
              </p:cNvSpPr>
              <p:nvPr/>
            </p:nvSpPr>
            <p:spPr bwMode="auto">
              <a:xfrm>
                <a:off x="3731985" y="1574800"/>
                <a:ext cx="1690118" cy="16890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" name="Gruppe 91"/>
              <p:cNvGrpSpPr>
                <a:grpSpLocks/>
              </p:cNvGrpSpPr>
              <p:nvPr/>
            </p:nvGrpSpPr>
            <p:grpSpPr bwMode="auto">
              <a:xfrm>
                <a:off x="3725857" y="1626185"/>
                <a:ext cx="1611741" cy="1635719"/>
                <a:chOff x="1088055" y="2938666"/>
                <a:chExt cx="1372317" cy="1393377"/>
              </a:xfrm>
              <a:grpFill/>
            </p:grpSpPr>
            <p:sp>
              <p:nvSpPr>
                <p:cNvPr id="100" name="Ellipse 45"/>
                <p:cNvSpPr/>
                <p:nvPr/>
              </p:nvSpPr>
              <p:spPr bwMode="auto">
                <a:xfrm>
                  <a:off x="1295781" y="2942423"/>
                  <a:ext cx="1026418" cy="78826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0">
                  <a:scrgbClr r="0" g="0" b="0"/>
                </a:lnRef>
                <a:fillRef idx="1003">
                  <a:schemeClr val="lt1"/>
                </a:fillRef>
                <a:effectRef idx="0">
                  <a:scrgbClr r="0" g="0" b="0"/>
                </a:effectRef>
                <a:fontRef idx="major"/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sp>
              <p:nvSpPr>
                <p:cNvPr id="101" name="Måne 110"/>
                <p:cNvSpPr/>
                <p:nvPr/>
              </p:nvSpPr>
              <p:spPr bwMode="auto">
                <a:xfrm rot="16552097">
                  <a:off x="1463017" y="3334688"/>
                  <a:ext cx="622393" cy="1372317"/>
                </a:xfrm>
                <a:prstGeom prst="moon">
                  <a:avLst>
                    <a:gd name="adj" fmla="val 8311"/>
                  </a:avLst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0">
                  <a:scrgbClr r="0" g="0" b="0"/>
                </a:lnRef>
                <a:fillRef idx="1003">
                  <a:schemeClr val="lt1"/>
                </a:fillRef>
                <a:effectRef idx="0">
                  <a:scrgbClr r="0" g="0" b="0"/>
                </a:effectRef>
                <a:fontRef idx="major"/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 err="1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</p:grpSp>
        </p:grpSp>
      </p:grpSp>
      <p:grpSp>
        <p:nvGrpSpPr>
          <p:cNvPr id="49" name="Group 65"/>
          <p:cNvGrpSpPr/>
          <p:nvPr/>
        </p:nvGrpSpPr>
        <p:grpSpPr>
          <a:xfrm rot="20523164">
            <a:off x="2709739" y="2391701"/>
            <a:ext cx="241292" cy="315500"/>
            <a:chOff x="2051018" y="2192387"/>
            <a:chExt cx="463941" cy="69465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8" name="Freeform 14"/>
            <p:cNvSpPr>
              <a:spLocks/>
            </p:cNvSpPr>
            <p:nvPr/>
          </p:nvSpPr>
          <p:spPr bwMode="auto">
            <a:xfrm rot="20027738">
              <a:off x="2389455" y="2514330"/>
              <a:ext cx="125504" cy="372713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grpSp>
          <p:nvGrpSpPr>
            <p:cNvPr id="79" name="Gruppe 86"/>
            <p:cNvGrpSpPr>
              <a:grpSpLocks/>
            </p:cNvGrpSpPr>
            <p:nvPr/>
          </p:nvGrpSpPr>
          <p:grpSpPr bwMode="auto">
            <a:xfrm rot="17687738">
              <a:off x="2029453" y="2213952"/>
              <a:ext cx="414618" cy="371487"/>
              <a:chOff x="3725857" y="1574800"/>
              <a:chExt cx="1696246" cy="1689079"/>
            </a:xfr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80" name="Ellipse 5"/>
              <p:cNvSpPr>
                <a:spLocks noChangeArrowheads="1"/>
              </p:cNvSpPr>
              <p:nvPr/>
            </p:nvSpPr>
            <p:spPr bwMode="auto">
              <a:xfrm>
                <a:off x="3731985" y="1574800"/>
                <a:ext cx="1690118" cy="16890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" name="Gruppe 91"/>
              <p:cNvGrpSpPr>
                <a:grpSpLocks/>
              </p:cNvGrpSpPr>
              <p:nvPr/>
            </p:nvGrpSpPr>
            <p:grpSpPr bwMode="auto">
              <a:xfrm>
                <a:off x="3725857" y="1626185"/>
                <a:ext cx="1611741" cy="1635719"/>
                <a:chOff x="1088055" y="2938666"/>
                <a:chExt cx="1372317" cy="1393377"/>
              </a:xfrm>
              <a:grpFill/>
            </p:grpSpPr>
            <p:sp>
              <p:nvSpPr>
                <p:cNvPr id="82" name="Ellipse 45"/>
                <p:cNvSpPr/>
                <p:nvPr/>
              </p:nvSpPr>
              <p:spPr bwMode="auto">
                <a:xfrm>
                  <a:off x="1295781" y="2942423"/>
                  <a:ext cx="1026418" cy="78826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0">
                  <a:scrgbClr r="0" g="0" b="0"/>
                </a:lnRef>
                <a:fillRef idx="1003">
                  <a:schemeClr val="lt1"/>
                </a:fillRef>
                <a:effectRef idx="0">
                  <a:scrgbClr r="0" g="0" b="0"/>
                </a:effectRef>
                <a:fontRef idx="major"/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sp>
              <p:nvSpPr>
                <p:cNvPr id="83" name="Måne 110"/>
                <p:cNvSpPr/>
                <p:nvPr/>
              </p:nvSpPr>
              <p:spPr bwMode="auto">
                <a:xfrm rot="16552097">
                  <a:off x="1463017" y="3334688"/>
                  <a:ext cx="622393" cy="1372317"/>
                </a:xfrm>
                <a:prstGeom prst="moon">
                  <a:avLst>
                    <a:gd name="adj" fmla="val 8311"/>
                  </a:avLst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0">
                  <a:scrgbClr r="0" g="0" b="0"/>
                </a:lnRef>
                <a:fillRef idx="1003">
                  <a:schemeClr val="lt1"/>
                </a:fillRef>
                <a:effectRef idx="0">
                  <a:scrgbClr r="0" g="0" b="0"/>
                </a:effectRef>
                <a:fontRef idx="major"/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 err="1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</p:grpSp>
        </p:grpSp>
      </p:grpSp>
      <p:grpSp>
        <p:nvGrpSpPr>
          <p:cNvPr id="50" name="Group 65"/>
          <p:cNvGrpSpPr/>
          <p:nvPr/>
        </p:nvGrpSpPr>
        <p:grpSpPr>
          <a:xfrm rot="20523164">
            <a:off x="2709740" y="2925101"/>
            <a:ext cx="241292" cy="315500"/>
            <a:chOff x="2051018" y="2192387"/>
            <a:chExt cx="463941" cy="69465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 rot="20027738">
              <a:off x="2389455" y="2514330"/>
              <a:ext cx="125504" cy="372713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grpSp>
          <p:nvGrpSpPr>
            <p:cNvPr id="73" name="Gruppe 86"/>
            <p:cNvGrpSpPr>
              <a:grpSpLocks/>
            </p:cNvGrpSpPr>
            <p:nvPr/>
          </p:nvGrpSpPr>
          <p:grpSpPr bwMode="auto">
            <a:xfrm rot="17687738">
              <a:off x="2029453" y="2213952"/>
              <a:ext cx="414618" cy="371487"/>
              <a:chOff x="3725857" y="1574800"/>
              <a:chExt cx="1696246" cy="1689079"/>
            </a:xfr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4" name="Ellipse 5"/>
              <p:cNvSpPr>
                <a:spLocks noChangeArrowheads="1"/>
              </p:cNvSpPr>
              <p:nvPr/>
            </p:nvSpPr>
            <p:spPr bwMode="auto">
              <a:xfrm>
                <a:off x="3731985" y="1574800"/>
                <a:ext cx="1690118" cy="16890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" name="Gruppe 91"/>
              <p:cNvGrpSpPr>
                <a:grpSpLocks/>
              </p:cNvGrpSpPr>
              <p:nvPr/>
            </p:nvGrpSpPr>
            <p:grpSpPr bwMode="auto">
              <a:xfrm>
                <a:off x="3725857" y="1626185"/>
                <a:ext cx="1611741" cy="1635719"/>
                <a:chOff x="1088055" y="2938666"/>
                <a:chExt cx="1372317" cy="1393377"/>
              </a:xfrm>
              <a:grpFill/>
            </p:grpSpPr>
            <p:sp>
              <p:nvSpPr>
                <p:cNvPr id="76" name="Ellipse 45"/>
                <p:cNvSpPr/>
                <p:nvPr/>
              </p:nvSpPr>
              <p:spPr bwMode="auto">
                <a:xfrm>
                  <a:off x="1295781" y="2942423"/>
                  <a:ext cx="1026418" cy="78826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0">
                  <a:scrgbClr r="0" g="0" b="0"/>
                </a:lnRef>
                <a:fillRef idx="1003">
                  <a:schemeClr val="lt1"/>
                </a:fillRef>
                <a:effectRef idx="0">
                  <a:scrgbClr r="0" g="0" b="0"/>
                </a:effectRef>
                <a:fontRef idx="major"/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sp>
              <p:nvSpPr>
                <p:cNvPr id="77" name="Måne 110"/>
                <p:cNvSpPr/>
                <p:nvPr/>
              </p:nvSpPr>
              <p:spPr bwMode="auto">
                <a:xfrm rot="16552097">
                  <a:off x="1463017" y="3334688"/>
                  <a:ext cx="622393" cy="1372317"/>
                </a:xfrm>
                <a:prstGeom prst="moon">
                  <a:avLst>
                    <a:gd name="adj" fmla="val 8311"/>
                  </a:avLst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0">
                  <a:scrgbClr r="0" g="0" b="0"/>
                </a:lnRef>
                <a:fillRef idx="1003">
                  <a:schemeClr val="lt1"/>
                </a:fillRef>
                <a:effectRef idx="0">
                  <a:scrgbClr r="0" g="0" b="0"/>
                </a:effectRef>
                <a:fontRef idx="major"/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 err="1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</p:grpSp>
        </p:grpSp>
      </p:grpSp>
      <p:grpSp>
        <p:nvGrpSpPr>
          <p:cNvPr id="51" name="Group 65"/>
          <p:cNvGrpSpPr/>
          <p:nvPr/>
        </p:nvGrpSpPr>
        <p:grpSpPr>
          <a:xfrm rot="20523164">
            <a:off x="2709739" y="3382301"/>
            <a:ext cx="241292" cy="315500"/>
            <a:chOff x="2051018" y="2192387"/>
            <a:chExt cx="463941" cy="69465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 rot="20027738">
              <a:off x="2389455" y="2514330"/>
              <a:ext cx="125504" cy="372713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grpSp>
          <p:nvGrpSpPr>
            <p:cNvPr id="67" name="Gruppe 86"/>
            <p:cNvGrpSpPr>
              <a:grpSpLocks/>
            </p:cNvGrpSpPr>
            <p:nvPr/>
          </p:nvGrpSpPr>
          <p:grpSpPr bwMode="auto">
            <a:xfrm rot="17687738">
              <a:off x="2029453" y="2213952"/>
              <a:ext cx="414618" cy="371487"/>
              <a:chOff x="3725857" y="1574800"/>
              <a:chExt cx="1696246" cy="1689079"/>
            </a:xfr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8" name="Ellipse 5"/>
              <p:cNvSpPr>
                <a:spLocks noChangeArrowheads="1"/>
              </p:cNvSpPr>
              <p:nvPr/>
            </p:nvSpPr>
            <p:spPr bwMode="auto">
              <a:xfrm>
                <a:off x="3731985" y="1574800"/>
                <a:ext cx="1690118" cy="16890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9" name="Gruppe 91"/>
              <p:cNvGrpSpPr>
                <a:grpSpLocks/>
              </p:cNvGrpSpPr>
              <p:nvPr/>
            </p:nvGrpSpPr>
            <p:grpSpPr bwMode="auto">
              <a:xfrm>
                <a:off x="3725857" y="1626185"/>
                <a:ext cx="1611741" cy="1635719"/>
                <a:chOff x="1088055" y="2938666"/>
                <a:chExt cx="1372317" cy="1393377"/>
              </a:xfrm>
              <a:grpFill/>
            </p:grpSpPr>
            <p:sp>
              <p:nvSpPr>
                <p:cNvPr id="70" name="Ellipse 45"/>
                <p:cNvSpPr/>
                <p:nvPr/>
              </p:nvSpPr>
              <p:spPr bwMode="auto">
                <a:xfrm>
                  <a:off x="1295781" y="2942423"/>
                  <a:ext cx="1026418" cy="78826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0">
                  <a:scrgbClr r="0" g="0" b="0"/>
                </a:lnRef>
                <a:fillRef idx="1003">
                  <a:schemeClr val="lt1"/>
                </a:fillRef>
                <a:effectRef idx="0">
                  <a:scrgbClr r="0" g="0" b="0"/>
                </a:effectRef>
                <a:fontRef idx="major"/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sp>
              <p:nvSpPr>
                <p:cNvPr id="71" name="Måne 110"/>
                <p:cNvSpPr/>
                <p:nvPr/>
              </p:nvSpPr>
              <p:spPr bwMode="auto">
                <a:xfrm rot="16552097">
                  <a:off x="1463017" y="3334688"/>
                  <a:ext cx="622393" cy="1372317"/>
                </a:xfrm>
                <a:prstGeom prst="moon">
                  <a:avLst>
                    <a:gd name="adj" fmla="val 8311"/>
                  </a:avLst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0">
                  <a:scrgbClr r="0" g="0" b="0"/>
                </a:lnRef>
                <a:fillRef idx="1003">
                  <a:schemeClr val="lt1"/>
                </a:fillRef>
                <a:effectRef idx="0">
                  <a:scrgbClr r="0" g="0" b="0"/>
                </a:effectRef>
                <a:fontRef idx="major"/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 err="1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</p:grpSp>
        </p:grpSp>
      </p:grpSp>
      <p:grpSp>
        <p:nvGrpSpPr>
          <p:cNvPr id="52" name="Group 65"/>
          <p:cNvGrpSpPr/>
          <p:nvPr/>
        </p:nvGrpSpPr>
        <p:grpSpPr>
          <a:xfrm rot="20523164">
            <a:off x="2709738" y="3922199"/>
            <a:ext cx="241292" cy="315500"/>
            <a:chOff x="2051018" y="2192387"/>
            <a:chExt cx="463941" cy="69465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0" name="Freeform 14"/>
            <p:cNvSpPr>
              <a:spLocks/>
            </p:cNvSpPr>
            <p:nvPr/>
          </p:nvSpPr>
          <p:spPr bwMode="auto">
            <a:xfrm rot="20027738">
              <a:off x="2389455" y="2514330"/>
              <a:ext cx="125504" cy="372713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grpSp>
          <p:nvGrpSpPr>
            <p:cNvPr id="61" name="Gruppe 86"/>
            <p:cNvGrpSpPr>
              <a:grpSpLocks/>
            </p:cNvGrpSpPr>
            <p:nvPr/>
          </p:nvGrpSpPr>
          <p:grpSpPr bwMode="auto">
            <a:xfrm rot="17687738">
              <a:off x="2029453" y="2213952"/>
              <a:ext cx="414618" cy="371487"/>
              <a:chOff x="3725857" y="1574800"/>
              <a:chExt cx="1696246" cy="1689079"/>
            </a:xfr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2" name="Ellipse 5"/>
              <p:cNvSpPr>
                <a:spLocks noChangeArrowheads="1"/>
              </p:cNvSpPr>
              <p:nvPr/>
            </p:nvSpPr>
            <p:spPr bwMode="auto">
              <a:xfrm>
                <a:off x="3731985" y="1574800"/>
                <a:ext cx="1690118" cy="16890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" name="Gruppe 91"/>
              <p:cNvGrpSpPr>
                <a:grpSpLocks/>
              </p:cNvGrpSpPr>
              <p:nvPr/>
            </p:nvGrpSpPr>
            <p:grpSpPr bwMode="auto">
              <a:xfrm>
                <a:off x="3725857" y="1626185"/>
                <a:ext cx="1611741" cy="1635719"/>
                <a:chOff x="1088055" y="2938666"/>
                <a:chExt cx="1372317" cy="1393377"/>
              </a:xfrm>
              <a:grpFill/>
            </p:grpSpPr>
            <p:sp>
              <p:nvSpPr>
                <p:cNvPr id="64" name="Ellipse 45"/>
                <p:cNvSpPr/>
                <p:nvPr/>
              </p:nvSpPr>
              <p:spPr bwMode="auto">
                <a:xfrm>
                  <a:off x="1295781" y="2942423"/>
                  <a:ext cx="1026418" cy="78826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0">
                  <a:scrgbClr r="0" g="0" b="0"/>
                </a:lnRef>
                <a:fillRef idx="1003">
                  <a:schemeClr val="lt1"/>
                </a:fillRef>
                <a:effectRef idx="0">
                  <a:scrgbClr r="0" g="0" b="0"/>
                </a:effectRef>
                <a:fontRef idx="major"/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sp>
              <p:nvSpPr>
                <p:cNvPr id="65" name="Måne 110"/>
                <p:cNvSpPr/>
                <p:nvPr/>
              </p:nvSpPr>
              <p:spPr bwMode="auto">
                <a:xfrm rot="16552097">
                  <a:off x="1463017" y="3334688"/>
                  <a:ext cx="622393" cy="1372317"/>
                </a:xfrm>
                <a:prstGeom prst="moon">
                  <a:avLst>
                    <a:gd name="adj" fmla="val 8311"/>
                  </a:avLst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0">
                  <a:scrgbClr r="0" g="0" b="0"/>
                </a:lnRef>
                <a:fillRef idx="1003">
                  <a:schemeClr val="lt1"/>
                </a:fillRef>
                <a:effectRef idx="0">
                  <a:scrgbClr r="0" g="0" b="0"/>
                </a:effectRef>
                <a:fontRef idx="major"/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 err="1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</p:grpSp>
        </p:grpSp>
      </p:grpSp>
      <p:grpSp>
        <p:nvGrpSpPr>
          <p:cNvPr id="53" name="Group 65"/>
          <p:cNvGrpSpPr/>
          <p:nvPr/>
        </p:nvGrpSpPr>
        <p:grpSpPr>
          <a:xfrm rot="20523164">
            <a:off x="2709738" y="4449101"/>
            <a:ext cx="241292" cy="315500"/>
            <a:chOff x="2051018" y="2192387"/>
            <a:chExt cx="463941" cy="69465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4" name="Freeform 14"/>
            <p:cNvSpPr>
              <a:spLocks/>
            </p:cNvSpPr>
            <p:nvPr/>
          </p:nvSpPr>
          <p:spPr bwMode="auto">
            <a:xfrm rot="20027738">
              <a:off x="2389455" y="2514330"/>
              <a:ext cx="125504" cy="372713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grpSp>
          <p:nvGrpSpPr>
            <p:cNvPr id="55" name="Gruppe 86"/>
            <p:cNvGrpSpPr>
              <a:grpSpLocks/>
            </p:cNvGrpSpPr>
            <p:nvPr/>
          </p:nvGrpSpPr>
          <p:grpSpPr bwMode="auto">
            <a:xfrm rot="17687738">
              <a:off x="2029453" y="2213952"/>
              <a:ext cx="414618" cy="371487"/>
              <a:chOff x="3725857" y="1574800"/>
              <a:chExt cx="1696246" cy="1689079"/>
            </a:xfr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56" name="Ellipse 5"/>
              <p:cNvSpPr>
                <a:spLocks noChangeArrowheads="1"/>
              </p:cNvSpPr>
              <p:nvPr/>
            </p:nvSpPr>
            <p:spPr bwMode="auto">
              <a:xfrm>
                <a:off x="3731985" y="1574800"/>
                <a:ext cx="1690118" cy="168907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uppe 91"/>
              <p:cNvGrpSpPr>
                <a:grpSpLocks/>
              </p:cNvGrpSpPr>
              <p:nvPr/>
            </p:nvGrpSpPr>
            <p:grpSpPr bwMode="auto">
              <a:xfrm>
                <a:off x="3725857" y="1626185"/>
                <a:ext cx="1611741" cy="1635719"/>
                <a:chOff x="1088055" y="2938666"/>
                <a:chExt cx="1372317" cy="1393377"/>
              </a:xfrm>
              <a:grpFill/>
            </p:grpSpPr>
            <p:sp>
              <p:nvSpPr>
                <p:cNvPr id="58" name="Ellipse 45"/>
                <p:cNvSpPr/>
                <p:nvPr/>
              </p:nvSpPr>
              <p:spPr bwMode="auto">
                <a:xfrm>
                  <a:off x="1295781" y="2942423"/>
                  <a:ext cx="1026418" cy="78826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0">
                  <a:scrgbClr r="0" g="0" b="0"/>
                </a:lnRef>
                <a:fillRef idx="1003">
                  <a:schemeClr val="lt1"/>
                </a:fillRef>
                <a:effectRef idx="0">
                  <a:scrgbClr r="0" g="0" b="0"/>
                </a:effectRef>
                <a:fontRef idx="major"/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sp>
              <p:nvSpPr>
                <p:cNvPr id="59" name="Måne 110"/>
                <p:cNvSpPr/>
                <p:nvPr/>
              </p:nvSpPr>
              <p:spPr bwMode="auto">
                <a:xfrm rot="16552097">
                  <a:off x="1463017" y="3334688"/>
                  <a:ext cx="622393" cy="1372317"/>
                </a:xfrm>
                <a:prstGeom prst="moon">
                  <a:avLst>
                    <a:gd name="adj" fmla="val 8311"/>
                  </a:avLst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0">
                  <a:scrgbClr r="0" g="0" b="0"/>
                </a:lnRef>
                <a:fillRef idx="1003">
                  <a:schemeClr val="lt1"/>
                </a:fillRef>
                <a:effectRef idx="0">
                  <a:scrgbClr r="0" g="0" b="0"/>
                </a:effectRef>
                <a:fontRef idx="major"/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 err="1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119" name="Rounded Rectangular Callout 118"/>
          <p:cNvSpPr/>
          <p:nvPr/>
        </p:nvSpPr>
        <p:spPr>
          <a:xfrm rot="16200000">
            <a:off x="2895600" y="5486400"/>
            <a:ext cx="609600" cy="914400"/>
          </a:xfrm>
          <a:prstGeom prst="wedgeRoundRectCallout">
            <a:avLst>
              <a:gd name="adj1" fmla="val -27083"/>
              <a:gd name="adj2" fmla="val 77778"/>
              <a:gd name="adj3" fmla="val 16667"/>
            </a:avLst>
          </a:prstGeom>
          <a:solidFill>
            <a:srgbClr val="C00000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NOTE</a:t>
            </a: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0" y="0"/>
            <a:ext cx="2209800" cy="6858000"/>
            <a:chOff x="0" y="0"/>
            <a:chExt cx="2209800" cy="6858000"/>
          </a:xfrm>
        </p:grpSpPr>
        <p:sp>
          <p:nvSpPr>
            <p:cNvPr id="92" name="Rectangle 91"/>
            <p:cNvSpPr/>
            <p:nvPr/>
          </p:nvSpPr>
          <p:spPr>
            <a:xfrm>
              <a:off x="0" y="0"/>
              <a:ext cx="22098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3" name="Picture 2" descr="G:\TGI bv\Pictures\TGI Group Int. 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396" y="609600"/>
              <a:ext cx="1981204" cy="609601"/>
            </a:xfrm>
            <a:prstGeom prst="rect">
              <a:avLst/>
            </a:prstGeom>
            <a:noFill/>
          </p:spPr>
        </p:pic>
      </p:grpSp>
      <p:pic>
        <p:nvPicPr>
          <p:cNvPr id="94" name="Picture 2" descr="http://t2.gstatic.com/images?q=tbn:ANd9GcT095EPS_Cj-Tj2DgMNw6fhsHqbYUSiD7iMbphR9oyUYOhxUMRu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524000"/>
            <a:ext cx="2667000" cy="446242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4" name="Picture 2" descr="http://t1.gstatic.com/images?q=tbn:ANd9GcSA2gNmGrNM7BIcCNWT5CjiVnA5TIcqFABtF-KCXcu7GG4G3Vb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3886200"/>
            <a:ext cx="2467428" cy="25908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7" name="Text Placeholder 19"/>
          <p:cNvSpPr txBox="1">
            <a:spLocks/>
          </p:cNvSpPr>
          <p:nvPr/>
        </p:nvSpPr>
        <p:spPr>
          <a:xfrm>
            <a:off x="3352800" y="399768"/>
            <a:ext cx="4648200" cy="60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B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EST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V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ALUE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P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ROCUREMENT </a:t>
            </a:r>
            <a:endParaRPr kumimoji="0" lang="nl-NL" b="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ngravers MT" pitchFamily="18" charset="0"/>
              <a:ea typeface="+mn-ea"/>
              <a:cs typeface="+mn-cs"/>
            </a:endParaRPr>
          </a:p>
        </p:txBody>
      </p:sp>
      <p:pic>
        <p:nvPicPr>
          <p:cNvPr id="95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228600"/>
            <a:ext cx="609600" cy="60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1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9" grpId="0" animBg="1"/>
      <p:bldP spid="1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2286000" y="1600200"/>
            <a:ext cx="6705600" cy="4419600"/>
            <a:chOff x="158" y="1071"/>
            <a:chExt cx="5326" cy="317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1071"/>
              <a:ext cx="2885" cy="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8" y="1434"/>
              <a:ext cx="3596" cy="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31" y="2909"/>
              <a:ext cx="1953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" y="2909"/>
              <a:ext cx="2961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Group 38"/>
          <p:cNvGrpSpPr/>
          <p:nvPr/>
        </p:nvGrpSpPr>
        <p:grpSpPr>
          <a:xfrm>
            <a:off x="0" y="0"/>
            <a:ext cx="2209800" cy="6858000"/>
            <a:chOff x="0" y="0"/>
            <a:chExt cx="2209800" cy="6858000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22098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3" name="Picture 2" descr="G:\TGI bv\Pictures\TGI Group Int. 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396" y="609600"/>
              <a:ext cx="1981204" cy="609601"/>
            </a:xfrm>
            <a:prstGeom prst="rect">
              <a:avLst/>
            </a:prstGeom>
            <a:noFill/>
          </p:spPr>
        </p:pic>
      </p:grpSp>
      <p:pic>
        <p:nvPicPr>
          <p:cNvPr id="44" name="Picture 43" descr="CIMG273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04800" y="2057400"/>
            <a:ext cx="2819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5" name="Text Placeholder 19"/>
          <p:cNvSpPr txBox="1">
            <a:spLocks/>
          </p:cNvSpPr>
          <p:nvPr/>
        </p:nvSpPr>
        <p:spPr>
          <a:xfrm>
            <a:off x="2286000" y="399768"/>
            <a:ext cx="5715000" cy="60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I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NBOUND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P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ROCESS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S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CREEN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P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RINT </a:t>
            </a:r>
            <a:endParaRPr kumimoji="0" lang="nl-NL" b="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ngravers MT" pitchFamily="18" charset="0"/>
              <a:ea typeface="+mn-ea"/>
              <a:cs typeface="+mn-cs"/>
            </a:endParaRPr>
          </a:p>
        </p:txBody>
      </p:sp>
      <p:pic>
        <p:nvPicPr>
          <p:cNvPr id="16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228600"/>
            <a:ext cx="609600" cy="60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2387600" y="1752600"/>
            <a:ext cx="6527800" cy="4530725"/>
            <a:chOff x="0" y="845"/>
            <a:chExt cx="5469" cy="3325"/>
          </a:xfrm>
        </p:grpSpPr>
        <p:grpSp>
          <p:nvGrpSpPr>
            <p:cNvPr id="20" name="Group 4"/>
            <p:cNvGrpSpPr>
              <a:grpSpLocks/>
            </p:cNvGrpSpPr>
            <p:nvPr/>
          </p:nvGrpSpPr>
          <p:grpSpPr bwMode="auto">
            <a:xfrm>
              <a:off x="0" y="845"/>
              <a:ext cx="5469" cy="3018"/>
              <a:chOff x="113" y="1026"/>
              <a:chExt cx="5469" cy="3018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3" y="1026"/>
                <a:ext cx="2921" cy="2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3" y="2263"/>
                <a:ext cx="2858" cy="1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30" y="1026"/>
                <a:ext cx="2934" cy="1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05" y="2406"/>
                <a:ext cx="2277" cy="1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7" y="2568"/>
              <a:ext cx="1912" cy="1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oup 41"/>
          <p:cNvGrpSpPr/>
          <p:nvPr/>
        </p:nvGrpSpPr>
        <p:grpSpPr>
          <a:xfrm>
            <a:off x="0" y="0"/>
            <a:ext cx="2209800" cy="6858000"/>
            <a:chOff x="0" y="0"/>
            <a:chExt cx="2209800" cy="6858000"/>
          </a:xfrm>
        </p:grpSpPr>
        <p:sp>
          <p:nvSpPr>
            <p:cNvPr id="43" name="Rectangle 42"/>
            <p:cNvSpPr/>
            <p:nvPr/>
          </p:nvSpPr>
          <p:spPr>
            <a:xfrm>
              <a:off x="0" y="0"/>
              <a:ext cx="22098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4" name="Picture 2" descr="G:\TGI bv\Pictures\TGI Group Int. log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396" y="609600"/>
              <a:ext cx="1981204" cy="609601"/>
            </a:xfrm>
            <a:prstGeom prst="rect">
              <a:avLst/>
            </a:prstGeom>
            <a:noFill/>
          </p:spPr>
        </p:pic>
      </p:grpSp>
      <p:pic>
        <p:nvPicPr>
          <p:cNvPr id="46" name="Picture 5" descr="http://www.doesburg-transport.nl/images/IMG_03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74757" y="2286000"/>
            <a:ext cx="2536957" cy="4191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7" name="Text Placeholder 19"/>
          <p:cNvSpPr txBox="1">
            <a:spLocks/>
          </p:cNvSpPr>
          <p:nvPr/>
        </p:nvSpPr>
        <p:spPr>
          <a:xfrm>
            <a:off x="3048000" y="399768"/>
            <a:ext cx="4953000" cy="60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O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UTBOUND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P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ROCESS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F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LOW </a:t>
            </a:r>
            <a:endParaRPr kumimoji="0" lang="nl-NL" b="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ngravers MT" pitchFamily="18" charset="0"/>
              <a:ea typeface="+mn-ea"/>
              <a:cs typeface="+mn-cs"/>
            </a:endParaRPr>
          </a:p>
        </p:txBody>
      </p:sp>
      <p:pic>
        <p:nvPicPr>
          <p:cNvPr id="18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0" y="228600"/>
            <a:ext cx="609600" cy="60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8"/>
          <p:cNvGrpSpPr>
            <a:grpSpLocks/>
          </p:cNvGrpSpPr>
          <p:nvPr/>
        </p:nvGrpSpPr>
        <p:grpSpPr bwMode="auto">
          <a:xfrm>
            <a:off x="2286000" y="1905000"/>
            <a:ext cx="6696075" cy="4724399"/>
            <a:chOff x="158" y="1059"/>
            <a:chExt cx="5382" cy="2689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17932" r="36104"/>
            <a:stretch>
              <a:fillRect/>
            </a:stretch>
          </p:blipFill>
          <p:spPr bwMode="auto">
            <a:xfrm>
              <a:off x="158" y="1059"/>
              <a:ext cx="1685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2" y="2398"/>
              <a:ext cx="4338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oelichting met afgeronde rechthoek 4"/>
            <p:cNvSpPr/>
            <p:nvPr/>
          </p:nvSpPr>
          <p:spPr>
            <a:xfrm>
              <a:off x="1929" y="1609"/>
              <a:ext cx="1495" cy="369"/>
            </a:xfrm>
            <a:prstGeom prst="wedgeRoundRectCallout">
              <a:avLst>
                <a:gd name="adj1" fmla="val -62695"/>
                <a:gd name="adj2" fmla="val 9964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Freely definable time frame selections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Toelichting met afgeronde rechthoek 9"/>
            <p:cNvSpPr/>
            <p:nvPr/>
          </p:nvSpPr>
          <p:spPr>
            <a:xfrm>
              <a:off x="3833" y="1609"/>
              <a:ext cx="1495" cy="369"/>
            </a:xfrm>
            <a:prstGeom prst="wedgeRoundRectCallout">
              <a:avLst>
                <a:gd name="adj1" fmla="val -62695"/>
                <a:gd name="adj2" fmla="val 17227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Output can be exported to Excel</a:t>
              </a:r>
              <a:endParaRPr lang="nl-NL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0"/>
            <a:ext cx="2209800" cy="6858000"/>
            <a:chOff x="0" y="0"/>
            <a:chExt cx="22098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22098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1" name="Picture 2" descr="G:\TGI bv\Pictures\TGI Group Int. 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396" y="609600"/>
              <a:ext cx="1981204" cy="609601"/>
            </a:xfrm>
            <a:prstGeom prst="rect">
              <a:avLst/>
            </a:prstGeom>
            <a:noFill/>
          </p:spPr>
        </p:pic>
      </p:grpSp>
      <p:pic>
        <p:nvPicPr>
          <p:cNvPr id="32" name="Picture 9" descr="http://t0.gstatic.com/images?q=tbn:ANd9GcSTq42gKWyuFRfryr3XlmeJXQ-VWE9cZsQCSUBlj72cmMeHr5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2286000"/>
            <a:ext cx="2555776" cy="4191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3352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5" name="Picture 7" descr="G:\TGI bv\Pictures\sea vesse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2590800"/>
            <a:ext cx="2012675" cy="11572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2" name="Text Placeholder 19"/>
          <p:cNvSpPr txBox="1">
            <a:spLocks/>
          </p:cNvSpPr>
          <p:nvPr/>
        </p:nvSpPr>
        <p:spPr>
          <a:xfrm>
            <a:off x="3505200" y="399768"/>
            <a:ext cx="4495800" cy="60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D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YNAMIC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A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GEING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R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EPORT </a:t>
            </a:r>
            <a:endParaRPr kumimoji="0" lang="nl-NL" b="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ngravers MT" pitchFamily="18" charset="0"/>
              <a:ea typeface="+mn-ea"/>
              <a:cs typeface="+mn-cs"/>
            </a:endParaRPr>
          </a:p>
        </p:txBody>
      </p:sp>
      <p:pic>
        <p:nvPicPr>
          <p:cNvPr id="24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228600"/>
            <a:ext cx="609600" cy="60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2286000" y="1447800"/>
            <a:ext cx="6705600" cy="4953000"/>
            <a:chOff x="113" y="1043"/>
            <a:chExt cx="5126" cy="284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1043"/>
              <a:ext cx="2694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2540"/>
              <a:ext cx="267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5" y="1043"/>
              <a:ext cx="2314" cy="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5" y="2495"/>
              <a:ext cx="2286" cy="1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31"/>
          <p:cNvGrpSpPr/>
          <p:nvPr/>
        </p:nvGrpSpPr>
        <p:grpSpPr>
          <a:xfrm>
            <a:off x="0" y="0"/>
            <a:ext cx="2209800" cy="6858000"/>
            <a:chOff x="0" y="0"/>
            <a:chExt cx="22098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22098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5" name="Picture 2" descr="G:\TGI bv\Pictures\TGI Group Int. 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396" y="609600"/>
              <a:ext cx="1981204" cy="609601"/>
            </a:xfrm>
            <a:prstGeom prst="rect">
              <a:avLst/>
            </a:prstGeom>
            <a:noFill/>
          </p:spPr>
        </p:pic>
      </p:grpSp>
      <p:pic>
        <p:nvPicPr>
          <p:cNvPr id="5122" name="Picture 2" descr="http://t2.gstatic.com/images?q=tbn:ANd9GcSdgKrH2KwBSAPQeUJZ605lUItUrmLDUbsyb5ACG-8VmjXQYiJTo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2400" y="1981200"/>
            <a:ext cx="2495550" cy="43434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0" name="Text Placeholder 19"/>
          <p:cNvSpPr txBox="1">
            <a:spLocks/>
          </p:cNvSpPr>
          <p:nvPr/>
        </p:nvSpPr>
        <p:spPr>
          <a:xfrm>
            <a:off x="2286000" y="399768"/>
            <a:ext cx="5715000" cy="60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A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LL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K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INDS OF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F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EATURES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R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EPORT </a:t>
            </a:r>
            <a:endParaRPr kumimoji="0" lang="nl-NL" b="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ngravers MT" pitchFamily="18" charset="0"/>
              <a:ea typeface="+mn-ea"/>
              <a:cs typeface="+mn-cs"/>
            </a:endParaRPr>
          </a:p>
        </p:txBody>
      </p:sp>
      <p:pic>
        <p:nvPicPr>
          <p:cNvPr id="21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228600"/>
            <a:ext cx="609600" cy="60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70735"/>
              </p:ext>
            </p:extLst>
          </p:nvPr>
        </p:nvGraphicFramePr>
        <p:xfrm>
          <a:off x="2362200" y="1143000"/>
          <a:ext cx="6675120" cy="5038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3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REPORTS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EVALUATIONS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PERFORMANCE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5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All WMS HANDLING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ELECTRONIC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POD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UPLOAD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EDI LINK TO TGI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SYSTEMS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79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INVENTORY REPORT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INCOMING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REPORT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OUTGOING REPORT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AGEING REPORT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PENDING ORDER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REPORT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COST BREAKDOWN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REPORT BASED 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HANDLING INCOMING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GOODS 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PER SHIPMENT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HANDLING OUTGOING </a:t>
                      </a:r>
                    </a:p>
                    <a:p>
                      <a:pPr>
                        <a:buFont typeface="Courier New" pitchFamily="49" charset="0"/>
                        <a:buNone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GOODS 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PER SHIPMENT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SALES PERFORMANCE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REPORT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BY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MODEL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BY CUSTOMER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BY COUNTRY</a:t>
                      </a:r>
                      <a:endParaRPr lang="en-US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FULL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PRODUCT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HISTORY REPORT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LOGISTICS KPI REPORT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IN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&amp; OUTBOUND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COMPARISON ON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FORECAST VS ACTUAL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DYNAMIC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AGEING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REPORT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LOGISTICS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COST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ANALYSIS REPORT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WAREHOUSE KPI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TRANSPORT KPI</a:t>
                      </a:r>
                      <a:endParaRPr lang="en-US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C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USTOMER STOCK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STATUS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REPORTS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PER MODEL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PER TRANSPORTATION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PER SCHEDULES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COST BREAKDOWN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ANALYSES PER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BUSINESS UNIT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ACTING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AS YOUR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PARTNER – RESULT:</a:t>
                      </a:r>
                      <a:endParaRPr lang="en-US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TRANSPARENT,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SYSTEMATIC, STRICT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CONTROL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OPERATIONAL FLOW</a:t>
                      </a:r>
                      <a:endParaRPr lang="nl-NL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 Placeholder 19"/>
          <p:cNvSpPr txBox="1">
            <a:spLocks/>
          </p:cNvSpPr>
          <p:nvPr/>
        </p:nvSpPr>
        <p:spPr>
          <a:xfrm>
            <a:off x="3733800" y="399768"/>
            <a:ext cx="4267200" cy="60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S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ERVICE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O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FFER BY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TGI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 </a:t>
            </a:r>
            <a:endParaRPr kumimoji="0" lang="nl-NL" b="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ngravers MT" pitchFamily="18" charset="0"/>
              <a:ea typeface="+mn-ea"/>
              <a:cs typeface="+mn-cs"/>
            </a:endParaRPr>
          </a:p>
        </p:txBody>
      </p:sp>
      <p:pic>
        <p:nvPicPr>
          <p:cNvPr id="16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8600"/>
            <a:ext cx="609600" cy="60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grpSp>
        <p:nvGrpSpPr>
          <p:cNvPr id="50" name="Group 49"/>
          <p:cNvGrpSpPr/>
          <p:nvPr/>
        </p:nvGrpSpPr>
        <p:grpSpPr>
          <a:xfrm>
            <a:off x="0" y="0"/>
            <a:ext cx="2209800" cy="6858000"/>
            <a:chOff x="0" y="0"/>
            <a:chExt cx="2209800" cy="6858000"/>
          </a:xfrm>
        </p:grpSpPr>
        <p:sp>
          <p:nvSpPr>
            <p:cNvPr id="51" name="Rectangle 50"/>
            <p:cNvSpPr/>
            <p:nvPr/>
          </p:nvSpPr>
          <p:spPr>
            <a:xfrm>
              <a:off x="0" y="0"/>
              <a:ext cx="22098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2" name="Picture 2" descr="G:\TGI bv\Pictures\TGI Group Int. 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396" y="609600"/>
              <a:ext cx="1981204" cy="609601"/>
            </a:xfrm>
            <a:prstGeom prst="rect">
              <a:avLst/>
            </a:prstGeom>
            <a:noFill/>
          </p:spPr>
        </p:pic>
      </p:grpSp>
      <p:pic>
        <p:nvPicPr>
          <p:cNvPr id="4098" name="Picture 2" descr="http://t2.gstatic.com/images?q=tbn:ANd9GcSeyLfjy1lGum7BvHVNX6Nzq-SZXaWxRCvYW2hzPZHk8_cVgSws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2237489" cy="297179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7" name="Picture 4" descr="http://t0.gstatic.com/images?q=tbn:ANd9GcT7Rt6D4diQj4QyjUsUTtOP8GDo6WMce8eUNujPPnie7orjd2Vl4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8600" y="2133600"/>
            <a:ext cx="2748317" cy="196333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2209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2" name="Picture 2" descr="G:\TGI bv\Pictures\TGI Group Int.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6" y="609600"/>
            <a:ext cx="1981204" cy="609601"/>
          </a:xfrm>
          <a:prstGeom prst="rect">
            <a:avLst/>
          </a:prstGeom>
          <a:noFill/>
        </p:spPr>
      </p:pic>
      <p:pic>
        <p:nvPicPr>
          <p:cNvPr id="8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2209800"/>
            <a:ext cx="2781300" cy="27813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1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228600"/>
            <a:ext cx="609600" cy="60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sp>
        <p:nvSpPr>
          <p:cNvPr id="12" name="Text Placeholder 19"/>
          <p:cNvSpPr txBox="1">
            <a:spLocks/>
          </p:cNvSpPr>
          <p:nvPr/>
        </p:nvSpPr>
        <p:spPr>
          <a:xfrm>
            <a:off x="5410200" y="304800"/>
            <a:ext cx="2514600" cy="60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REFERENCES</a:t>
            </a:r>
            <a:endParaRPr kumimoji="0" lang="nl-NL" b="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ngravers MT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9016" y="1143000"/>
            <a:ext cx="6400800" cy="58785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9056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zh-TW" altLang="en-US" sz="1600" b="1" dirty="0">
                <a:ln>
                  <a:solidFill>
                    <a:srgbClr val="FF5050"/>
                  </a:solidFill>
                </a:ln>
                <a:solidFill>
                  <a:srgbClr val="FF5050"/>
                </a:solidFill>
              </a:rPr>
              <a:t>一帶一路 </a:t>
            </a:r>
            <a:r>
              <a:rPr lang="en-GB" altLang="zh-TW" sz="1600" b="1" dirty="0">
                <a:ln>
                  <a:solidFill>
                    <a:srgbClr val="FF5050"/>
                  </a:solidFill>
                </a:ln>
                <a:solidFill>
                  <a:srgbClr val="FF5050"/>
                </a:solidFill>
              </a:rPr>
              <a:t>One Belt One Road - China Project by Rail to Europe.</a:t>
            </a:r>
            <a:r>
              <a:rPr lang="zh-TW" altLang="en-US" sz="1600" b="1" dirty="0">
                <a:ln>
                  <a:solidFill>
                    <a:srgbClr val="FF5050"/>
                  </a:solidFill>
                </a:ln>
                <a:solidFill>
                  <a:srgbClr val="FF5050"/>
                </a:solidFill>
              </a:rPr>
              <a:t> </a:t>
            </a:r>
            <a:r>
              <a:rPr lang="en-US" sz="1600" b="1" dirty="0">
                <a:ln>
                  <a:solidFill>
                    <a:srgbClr val="FF5050"/>
                  </a:solidFill>
                </a:ln>
                <a:solidFill>
                  <a:srgbClr val="FF5050"/>
                </a:solidFill>
              </a:rPr>
              <a:t>TGI is honored to handle the 1</a:t>
            </a:r>
            <a:r>
              <a:rPr lang="en-US" sz="1600" b="1" baseline="30000" dirty="0">
                <a:ln>
                  <a:solidFill>
                    <a:srgbClr val="FF5050"/>
                  </a:solidFill>
                </a:ln>
                <a:solidFill>
                  <a:srgbClr val="FF5050"/>
                </a:solidFill>
              </a:rPr>
              <a:t>st</a:t>
            </a:r>
            <a:r>
              <a:rPr lang="en-US" sz="1600" b="1" dirty="0">
                <a:ln>
                  <a:solidFill>
                    <a:srgbClr val="FF5050"/>
                  </a:solidFill>
                </a:ln>
                <a:solidFill>
                  <a:srgbClr val="FF5050"/>
                </a:solidFill>
              </a:rPr>
              <a:t> container by Rail from China to Europe in July 2015 </a:t>
            </a:r>
          </a:p>
          <a:p>
            <a:pPr marL="69056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B6413"/>
                </a:solidFill>
              </a:rPr>
              <a:t>TGI handles dangerous goods from Far East to Hungary.</a:t>
            </a:r>
          </a:p>
          <a:p>
            <a:pPr marL="69056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B6413"/>
                </a:solidFill>
              </a:rPr>
              <a:t>TGI handles luxury food (chocolate) from Switzerland to Shanghai.</a:t>
            </a:r>
          </a:p>
          <a:p>
            <a:pPr marL="69056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B6413"/>
                </a:solidFill>
              </a:rPr>
              <a:t>TGI handles agricultural equipment from Europe to China</a:t>
            </a:r>
          </a:p>
          <a:p>
            <a:pPr marL="69056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B6413"/>
                </a:solidFill>
              </a:rPr>
              <a:t>TGI handles honey from Far East to Netherlands.</a:t>
            </a:r>
          </a:p>
          <a:p>
            <a:pPr marL="69056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B6413"/>
                </a:solidFill>
              </a:rPr>
              <a:t>TGI is working closely with EMC for empty relocation and cabotage in the Czech Republic and Slovakia.</a:t>
            </a:r>
          </a:p>
          <a:p>
            <a:pPr marL="69056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B6413"/>
                </a:solidFill>
              </a:rPr>
              <a:t>TGI is the EU Hub for LCY, Delta, Johnson Fitness, Facebook, Foxconn, Phoenix Connect, Formosa Plastics etc.</a:t>
            </a:r>
          </a:p>
          <a:p>
            <a:pPr marL="69056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B6413"/>
                </a:solidFill>
              </a:rPr>
              <a:t>TGI arranges over Asus’s European distribution from the Netherlands for the last 13 year in a row.</a:t>
            </a:r>
          </a:p>
          <a:p>
            <a:pPr marL="69056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B6413"/>
                </a:solidFill>
              </a:rPr>
              <a:t>TGI is performing packaging process for GP Batteries, TSP, Delta</a:t>
            </a:r>
          </a:p>
          <a:p>
            <a:endParaRPr lang="nl-NL" sz="1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EB6413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g_hi" descr="ANd9GcTlsm87Ae6jg2BX-YhdnC7q9WgIoUWqN4oGOzrVn-fEcAmPu1m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90600"/>
            <a:ext cx="5715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1" name="Rectangle 60"/>
          <p:cNvSpPr/>
          <p:nvPr/>
        </p:nvSpPr>
        <p:spPr>
          <a:xfrm>
            <a:off x="0" y="0"/>
            <a:ext cx="2209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2" name="Picture 2" descr="G:\TGI bv\Pictures\TGI Group Int.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6" y="609600"/>
            <a:ext cx="1981204" cy="609601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3200400" y="29718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  <a:endParaRPr lang="nl-NL" sz="7200" b="1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8600" y="2209800"/>
            <a:ext cx="2781300" cy="27813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7982052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2209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2" name="Picture 2" descr="G:\TGI bv\Pictures\TGI Group Int.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6" y="609600"/>
            <a:ext cx="1981204" cy="609601"/>
          </a:xfrm>
          <a:prstGeom prst="rect">
            <a:avLst/>
          </a:prstGeom>
          <a:noFill/>
        </p:spPr>
      </p:pic>
      <p:pic>
        <p:nvPicPr>
          <p:cNvPr id="65" name="rg_hi" descr="ANd9GcTlsm87Ae6jg2BX-YhdnC7q9WgIoUWqN4oGOzrVn-fEcAmPu1m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784" y="2057400"/>
            <a:ext cx="2057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6" name="TextBox 65"/>
          <p:cNvSpPr txBox="1"/>
          <p:nvPr/>
        </p:nvSpPr>
        <p:spPr>
          <a:xfrm>
            <a:off x="2713786" y="3013501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sz="44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REMISE IN MOERDIJK</a:t>
            </a:r>
            <a:endParaRPr lang="nl-NL" sz="4400" b="1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2"/>
          <a:stretch/>
        </p:blipFill>
        <p:spPr>
          <a:xfrm>
            <a:off x="2310771" y="9218"/>
            <a:ext cx="6833229" cy="3800782"/>
          </a:xfrm>
          <a:prstGeom prst="rect">
            <a:avLst/>
          </a:prstGeom>
          <a:effectLst>
            <a:softEdge rad="1079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9000"/>
            <a:ext cx="7239000" cy="3527337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43825482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2209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2" name="Picture 2" descr="G:\TGI bv\Pictures\TGI Group Int.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6" y="609600"/>
            <a:ext cx="1981204" cy="609601"/>
          </a:xfrm>
          <a:prstGeom prst="rect">
            <a:avLst/>
          </a:prstGeom>
          <a:noFill/>
        </p:spPr>
      </p:pic>
      <p:pic>
        <p:nvPicPr>
          <p:cNvPr id="65" name="rg_hi" descr="ANd9GcTlsm87Ae6jg2BX-YhdnC7q9WgIoUWqN4oGOzrVn-fEcAmPu1m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784" y="2057400"/>
            <a:ext cx="2057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6" name="TextBox 65"/>
          <p:cNvSpPr txBox="1"/>
          <p:nvPr/>
        </p:nvSpPr>
        <p:spPr>
          <a:xfrm>
            <a:off x="2590800" y="109984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Near Rotterdam Port &amp; Barge Terminal</a:t>
            </a:r>
            <a:endParaRPr lang="nl-NL" sz="4400" b="1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5" cstate="print"/>
          <a:srcRect l="34235" t="29010" r="8265" b="6496"/>
          <a:stretch/>
        </p:blipFill>
        <p:spPr bwMode="auto">
          <a:xfrm>
            <a:off x="2057400" y="1219201"/>
            <a:ext cx="7086600" cy="549703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C:\Users\Brigitte\Downloads\thumb_tack_character_pointing_anim_300_clr_1424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58269">
            <a:off x="6563483" y="4129375"/>
            <a:ext cx="1627287" cy="2034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93848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3733800" y="457200"/>
            <a:ext cx="4343400" cy="533400"/>
            <a:chOff x="3124200" y="1219200"/>
            <a:chExt cx="4267200" cy="533400"/>
          </a:xfrm>
          <a:solidFill>
            <a:srgbClr val="C00000"/>
          </a:solidFill>
          <a:effectLst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</p:grpSpPr>
        <p:sp>
          <p:nvSpPr>
            <p:cNvPr id="45" name="Flowchart: Connector 44"/>
            <p:cNvSpPr/>
            <p:nvPr/>
          </p:nvSpPr>
          <p:spPr>
            <a:xfrm>
              <a:off x="3124200" y="1219200"/>
              <a:ext cx="533400" cy="533400"/>
            </a:xfrm>
            <a:prstGeom prst="flowChartConnector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</a:t>
              </a:r>
              <a:endParaRPr lang="nl-NL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3657600" y="1219200"/>
              <a:ext cx="533400" cy="533400"/>
            </a:xfrm>
            <a:prstGeom prst="flowChartConnector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</a:t>
              </a:r>
              <a:endParaRPr lang="nl-NL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4191000" y="1219200"/>
              <a:ext cx="533400" cy="533400"/>
            </a:xfrm>
            <a:prstGeom prst="flowChartConnector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N</a:t>
              </a:r>
              <a:endParaRPr lang="nl-NL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4724400" y="1219200"/>
              <a:ext cx="533400" cy="533400"/>
            </a:xfrm>
            <a:prstGeom prst="flowChartConnector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</a:t>
              </a:r>
              <a:endParaRPr lang="nl-NL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5257800" y="1219200"/>
              <a:ext cx="533400" cy="533400"/>
            </a:xfrm>
            <a:prstGeom prst="flowChartConnector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</a:t>
              </a:r>
              <a:endParaRPr lang="nl-NL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5791200" y="1219200"/>
              <a:ext cx="533400" cy="533400"/>
            </a:xfrm>
            <a:prstGeom prst="flowChartConnector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N</a:t>
              </a:r>
              <a:endParaRPr lang="nl-NL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6324600" y="1219200"/>
              <a:ext cx="533400" cy="533400"/>
            </a:xfrm>
            <a:prstGeom prst="flowChartConnector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</a:t>
              </a:r>
              <a:endParaRPr lang="nl-NL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6858000" y="1219200"/>
              <a:ext cx="533400" cy="533400"/>
            </a:xfrm>
            <a:prstGeom prst="flowChartConnector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</a:t>
              </a:r>
              <a:endParaRPr lang="nl-NL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657600" y="1600200"/>
            <a:ext cx="4800600" cy="506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2200"/>
              </a:spcAft>
            </a:pPr>
            <a:r>
              <a:rPr lang="en-US" sz="20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Top Group International BV</a:t>
            </a:r>
          </a:p>
          <a:p>
            <a:pPr marL="342900" indent="-342900">
              <a:spcBef>
                <a:spcPts val="600"/>
              </a:spcBef>
            </a:pPr>
            <a:r>
              <a:rPr lang="en-US" sz="20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Partner   - Suppliers</a:t>
            </a:r>
          </a:p>
          <a:p>
            <a:pPr marL="342900" indent="-342900">
              <a:spcBef>
                <a:spcPts val="600"/>
              </a:spcBef>
            </a:pPr>
            <a:r>
              <a:rPr lang="en-US" sz="20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             	 - Customers</a:t>
            </a:r>
          </a:p>
          <a:p>
            <a:pPr marL="342900" indent="-342900">
              <a:spcAft>
                <a:spcPts val="2200"/>
              </a:spcAft>
            </a:pPr>
            <a:r>
              <a:rPr lang="en-US" sz="20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		 - Choice of Modality</a:t>
            </a:r>
          </a:p>
          <a:p>
            <a:pPr marL="342900" indent="-342900">
              <a:spcBef>
                <a:spcPts val="600"/>
              </a:spcBef>
              <a:spcAft>
                <a:spcPts val="2200"/>
              </a:spcAft>
            </a:pPr>
            <a:r>
              <a:rPr lang="en-US" sz="20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Value added service</a:t>
            </a:r>
          </a:p>
          <a:p>
            <a:pPr marL="342900" indent="-342900">
              <a:spcBef>
                <a:spcPts val="600"/>
              </a:spcBef>
            </a:pPr>
            <a:r>
              <a:rPr lang="en-US" sz="20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Key to success  	- Quality </a:t>
            </a:r>
          </a:p>
          <a:p>
            <a:pPr marL="342900" indent="-342900">
              <a:spcBef>
                <a:spcPts val="600"/>
              </a:spcBef>
            </a:pPr>
            <a:r>
              <a:rPr lang="en-US" sz="20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                          	- Cost of failure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                         	 - B v p</a:t>
            </a:r>
          </a:p>
          <a:p>
            <a:pPr marL="342900" indent="-342900">
              <a:spcBef>
                <a:spcPts val="600"/>
              </a:spcBef>
              <a:spcAft>
                <a:spcPts val="2200"/>
              </a:spcAft>
            </a:pPr>
            <a:r>
              <a:rPr lang="en-US" sz="20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Reporting</a:t>
            </a:r>
          </a:p>
          <a:p>
            <a:pPr marL="342900" indent="-342900">
              <a:spcBef>
                <a:spcPts val="600"/>
              </a:spcBef>
              <a:spcAft>
                <a:spcPts val="2400"/>
              </a:spcAft>
            </a:pPr>
            <a:r>
              <a:rPr lang="en-US" sz="20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TGI services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2209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Picture 2" descr="G:\TGI bv\Pictures\TGI Group Int.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6" y="609600"/>
            <a:ext cx="1981204" cy="609601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-349827" y="1905000"/>
            <a:ext cx="2864427" cy="4419600"/>
            <a:chOff x="-381000" y="1905000"/>
            <a:chExt cx="2864427" cy="4419600"/>
          </a:xfrm>
        </p:grpSpPr>
        <p:pic>
          <p:nvPicPr>
            <p:cNvPr id="43" name="Picture 9" descr="http://t0.gstatic.com/images?q=tbn:ANd9GcSTq42gKWyuFRfryr3XlmeJXQ-VWE9cZsQCSUBlj72cmMeHr5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28600" y="3581400"/>
              <a:ext cx="2590800" cy="27432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58" name="Picture 11" descr="http://t2.gstatic.com/images?q=tbn:ANd9GcQU-zJLRia_0tcrmVEUG5uy7ZBqdHUJLZMAJGhPi8fuwJFUfyI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81000" y="1905000"/>
              <a:ext cx="2864427" cy="1845698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pic>
        <p:nvPicPr>
          <p:cNvPr id="30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600200"/>
            <a:ext cx="457200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pic>
        <p:nvPicPr>
          <p:cNvPr id="31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286000"/>
            <a:ext cx="457200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pic>
        <p:nvPicPr>
          <p:cNvPr id="34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581400"/>
            <a:ext cx="457200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pic>
        <p:nvPicPr>
          <p:cNvPr id="35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343400"/>
            <a:ext cx="457200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pic>
        <p:nvPicPr>
          <p:cNvPr id="39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486400"/>
            <a:ext cx="457200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pic>
        <p:nvPicPr>
          <p:cNvPr id="40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6172200"/>
            <a:ext cx="457200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pic>
        <p:nvPicPr>
          <p:cNvPr id="56" name="Picture 7" descr="G:\TGI bv\Pictures\sea vess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3124200"/>
            <a:ext cx="2362200" cy="18658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124200" y="1066800"/>
            <a:ext cx="5867400" cy="5562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Founded 2001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Own Operating Team FTE 35+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Warehouse (Bonded) space 14000 m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Sea / Air freight, Rail, Barge, Inland transportation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Warehousing, Distribution, Customs services,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Consultancy, Legal, Tax &amp; Finance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Client base (major) 50+: Asus, Foxconn, Delta, Facebook, Phoenix Connect, GP Batteries, Formosa Plastics etc.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High value electronics ( Computer related, TV,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Automotive,  Solar Technology, etc.)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Maximum insurance security level in Europe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Rework Project / VAS (Value Added Services)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b="1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b="1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b="1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b="1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b="1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-381000" y="0"/>
            <a:ext cx="2819400" cy="6858000"/>
            <a:chOff x="-381000" y="0"/>
            <a:chExt cx="2819400" cy="6858000"/>
          </a:xfrm>
        </p:grpSpPr>
        <p:sp>
          <p:nvSpPr>
            <p:cNvPr id="107" name="Rectangle 106"/>
            <p:cNvSpPr/>
            <p:nvPr/>
          </p:nvSpPr>
          <p:spPr>
            <a:xfrm>
              <a:off x="0" y="0"/>
              <a:ext cx="22098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8" name="Picture 2" descr="G:\TGI bv\Pictures\TGI Group Int. 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396" y="609600"/>
              <a:ext cx="1981204" cy="609601"/>
            </a:xfrm>
            <a:prstGeom prst="rect">
              <a:avLst/>
            </a:prstGeom>
            <a:noFill/>
          </p:spPr>
        </p:pic>
        <p:pic>
          <p:nvPicPr>
            <p:cNvPr id="112" name="Picture 1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81000" y="2514600"/>
              <a:ext cx="28194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2" name="Text Placeholder 19"/>
          <p:cNvSpPr txBox="1">
            <a:spLocks/>
          </p:cNvSpPr>
          <p:nvPr/>
        </p:nvSpPr>
        <p:spPr>
          <a:xfrm>
            <a:off x="2971800" y="533400"/>
            <a:ext cx="5181600" cy="60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T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OP GROUP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I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NTERNATIONAL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B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V</a:t>
            </a:r>
            <a:endParaRPr kumimoji="0" lang="nl-NL" b="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ngravers MT" pitchFamily="18" charset="0"/>
              <a:ea typeface="+mn-ea"/>
              <a:cs typeface="+mn-cs"/>
            </a:endParaRPr>
          </a:p>
        </p:txBody>
      </p:sp>
      <p:pic>
        <p:nvPicPr>
          <p:cNvPr id="104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381000"/>
            <a:ext cx="609600" cy="60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grpSp>
        <p:nvGrpSpPr>
          <p:cNvPr id="77" name="Group 76"/>
          <p:cNvGrpSpPr/>
          <p:nvPr/>
        </p:nvGrpSpPr>
        <p:grpSpPr>
          <a:xfrm>
            <a:off x="2743200" y="1066800"/>
            <a:ext cx="277923" cy="274318"/>
            <a:chOff x="2919954" y="2630805"/>
            <a:chExt cx="277923" cy="274318"/>
          </a:xfrm>
          <a:solidFill>
            <a:srgbClr val="FF5050"/>
          </a:solidFill>
        </p:grpSpPr>
        <p:sp>
          <p:nvSpPr>
            <p:cNvPr id="75" name="Freeform 14"/>
            <p:cNvSpPr>
              <a:spLocks/>
            </p:cNvSpPr>
            <p:nvPr/>
          </p:nvSpPr>
          <p:spPr bwMode="auto">
            <a:xfrm rot="18950902">
              <a:off x="3132603" y="2735844"/>
              <a:ext cx="65274" cy="169279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6" name="Ellipse 5"/>
            <p:cNvSpPr>
              <a:spLocks noChangeArrowheads="1"/>
            </p:cNvSpPr>
            <p:nvPr/>
          </p:nvSpPr>
          <p:spPr bwMode="auto">
            <a:xfrm rot="16610902">
              <a:off x="2922742" y="2628017"/>
              <a:ext cx="187632" cy="193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743200" y="1676400"/>
            <a:ext cx="277923" cy="274318"/>
            <a:chOff x="2919954" y="2630805"/>
            <a:chExt cx="277923" cy="274318"/>
          </a:xfrm>
          <a:solidFill>
            <a:srgbClr val="FF5050"/>
          </a:solidFill>
        </p:grpSpPr>
        <p:sp>
          <p:nvSpPr>
            <p:cNvPr id="84" name="Freeform 14"/>
            <p:cNvSpPr>
              <a:spLocks/>
            </p:cNvSpPr>
            <p:nvPr/>
          </p:nvSpPr>
          <p:spPr bwMode="auto">
            <a:xfrm rot="18950902">
              <a:off x="3132603" y="2735844"/>
              <a:ext cx="65274" cy="169279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85" name="Ellipse 5"/>
            <p:cNvSpPr>
              <a:spLocks noChangeArrowheads="1"/>
            </p:cNvSpPr>
            <p:nvPr/>
          </p:nvSpPr>
          <p:spPr bwMode="auto">
            <a:xfrm rot="16610902">
              <a:off x="2922742" y="2628017"/>
              <a:ext cx="187632" cy="193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743200" y="2209800"/>
            <a:ext cx="277923" cy="274318"/>
            <a:chOff x="2919954" y="2630805"/>
            <a:chExt cx="277923" cy="274318"/>
          </a:xfrm>
          <a:solidFill>
            <a:srgbClr val="FF5050"/>
          </a:solidFill>
        </p:grpSpPr>
        <p:sp>
          <p:nvSpPr>
            <p:cNvPr id="87" name="Freeform 14"/>
            <p:cNvSpPr>
              <a:spLocks/>
            </p:cNvSpPr>
            <p:nvPr/>
          </p:nvSpPr>
          <p:spPr bwMode="auto">
            <a:xfrm rot="18950902">
              <a:off x="3132603" y="2735844"/>
              <a:ext cx="65274" cy="169279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88" name="Ellipse 5"/>
            <p:cNvSpPr>
              <a:spLocks noChangeArrowheads="1"/>
            </p:cNvSpPr>
            <p:nvPr/>
          </p:nvSpPr>
          <p:spPr bwMode="auto">
            <a:xfrm rot="16610902">
              <a:off x="2922742" y="2628017"/>
              <a:ext cx="187632" cy="193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743200" y="2819400"/>
            <a:ext cx="277923" cy="274318"/>
            <a:chOff x="2919954" y="2630805"/>
            <a:chExt cx="277923" cy="274318"/>
          </a:xfrm>
          <a:solidFill>
            <a:srgbClr val="FF5050"/>
          </a:solidFill>
        </p:grpSpPr>
        <p:sp>
          <p:nvSpPr>
            <p:cNvPr id="90" name="Freeform 14"/>
            <p:cNvSpPr>
              <a:spLocks/>
            </p:cNvSpPr>
            <p:nvPr/>
          </p:nvSpPr>
          <p:spPr bwMode="auto">
            <a:xfrm rot="18950902">
              <a:off x="3132603" y="2735844"/>
              <a:ext cx="65274" cy="169279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1" name="Ellipse 5"/>
            <p:cNvSpPr>
              <a:spLocks noChangeArrowheads="1"/>
            </p:cNvSpPr>
            <p:nvPr/>
          </p:nvSpPr>
          <p:spPr bwMode="auto">
            <a:xfrm rot="16610902">
              <a:off x="2922742" y="2628017"/>
              <a:ext cx="187632" cy="193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743200" y="3352800"/>
            <a:ext cx="277923" cy="274318"/>
            <a:chOff x="2919954" y="2630805"/>
            <a:chExt cx="277923" cy="274318"/>
          </a:xfrm>
          <a:solidFill>
            <a:srgbClr val="FF5050"/>
          </a:solidFill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 rot="18950902">
              <a:off x="3132603" y="2735844"/>
              <a:ext cx="65274" cy="169279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4" name="Ellipse 5"/>
            <p:cNvSpPr>
              <a:spLocks noChangeArrowheads="1"/>
            </p:cNvSpPr>
            <p:nvPr/>
          </p:nvSpPr>
          <p:spPr bwMode="auto">
            <a:xfrm rot="16610902">
              <a:off x="2922742" y="2628017"/>
              <a:ext cx="187632" cy="193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743200" y="4267200"/>
            <a:ext cx="277923" cy="274318"/>
            <a:chOff x="2919954" y="2630805"/>
            <a:chExt cx="277923" cy="274318"/>
          </a:xfrm>
          <a:solidFill>
            <a:srgbClr val="FF5050"/>
          </a:solidFill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 rot="18950902">
              <a:off x="3132603" y="2735844"/>
              <a:ext cx="65274" cy="169279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7" name="Ellipse 5"/>
            <p:cNvSpPr>
              <a:spLocks noChangeArrowheads="1"/>
            </p:cNvSpPr>
            <p:nvPr/>
          </p:nvSpPr>
          <p:spPr bwMode="auto">
            <a:xfrm rot="16610902">
              <a:off x="2922742" y="2628017"/>
              <a:ext cx="187632" cy="193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743200" y="5135882"/>
            <a:ext cx="277923" cy="274318"/>
            <a:chOff x="2919954" y="2630805"/>
            <a:chExt cx="277923" cy="274318"/>
          </a:xfrm>
          <a:solidFill>
            <a:srgbClr val="FF5050"/>
          </a:solidFill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 rot="18950902">
              <a:off x="3132603" y="2735844"/>
              <a:ext cx="65274" cy="169279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00" name="Ellipse 5"/>
            <p:cNvSpPr>
              <a:spLocks noChangeArrowheads="1"/>
            </p:cNvSpPr>
            <p:nvPr/>
          </p:nvSpPr>
          <p:spPr bwMode="auto">
            <a:xfrm rot="16610902">
              <a:off x="2922742" y="2628017"/>
              <a:ext cx="187632" cy="193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743200" y="5897882"/>
            <a:ext cx="277923" cy="274318"/>
            <a:chOff x="2919954" y="2630805"/>
            <a:chExt cx="277923" cy="274318"/>
          </a:xfrm>
          <a:solidFill>
            <a:srgbClr val="FF5050"/>
          </a:solidFill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 rot="18950902">
              <a:off x="3132603" y="2735844"/>
              <a:ext cx="65274" cy="169279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03" name="Ellipse 5"/>
            <p:cNvSpPr>
              <a:spLocks noChangeArrowheads="1"/>
            </p:cNvSpPr>
            <p:nvPr/>
          </p:nvSpPr>
          <p:spPr bwMode="auto">
            <a:xfrm rot="16610902">
              <a:off x="2922742" y="2628017"/>
              <a:ext cx="187632" cy="193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743200" y="6324600"/>
            <a:ext cx="277923" cy="274318"/>
            <a:chOff x="2919954" y="2630805"/>
            <a:chExt cx="277923" cy="274318"/>
          </a:xfrm>
          <a:solidFill>
            <a:srgbClr val="FF5050"/>
          </a:solidFill>
        </p:grpSpPr>
        <p:sp>
          <p:nvSpPr>
            <p:cNvPr id="109" name="Freeform 14"/>
            <p:cNvSpPr>
              <a:spLocks/>
            </p:cNvSpPr>
            <p:nvPr/>
          </p:nvSpPr>
          <p:spPr bwMode="auto">
            <a:xfrm rot="18950902">
              <a:off x="3132603" y="2735844"/>
              <a:ext cx="65274" cy="169279"/>
            </a:xfrm>
            <a:custGeom>
              <a:avLst/>
              <a:gdLst>
                <a:gd name="T0" fmla="*/ 136 w 136"/>
                <a:gd name="T1" fmla="*/ 456 h 456"/>
                <a:gd name="T2" fmla="*/ 136 w 136"/>
                <a:gd name="T3" fmla="*/ 456 h 456"/>
                <a:gd name="T4" fmla="*/ 124 w 136"/>
                <a:gd name="T5" fmla="*/ 386 h 456"/>
                <a:gd name="T6" fmla="*/ 98 w 136"/>
                <a:gd name="T7" fmla="*/ 236 h 456"/>
                <a:gd name="T8" fmla="*/ 82 w 136"/>
                <a:gd name="T9" fmla="*/ 154 h 456"/>
                <a:gd name="T10" fmla="*/ 66 w 136"/>
                <a:gd name="T11" fmla="*/ 80 h 456"/>
                <a:gd name="T12" fmla="*/ 52 w 136"/>
                <a:gd name="T13" fmla="*/ 26 h 456"/>
                <a:gd name="T14" fmla="*/ 46 w 136"/>
                <a:gd name="T15" fmla="*/ 10 h 456"/>
                <a:gd name="T16" fmla="*/ 42 w 136"/>
                <a:gd name="T17" fmla="*/ 2 h 456"/>
                <a:gd name="T18" fmla="*/ 42 w 136"/>
                <a:gd name="T19" fmla="*/ 2 h 456"/>
                <a:gd name="T20" fmla="*/ 38 w 136"/>
                <a:gd name="T21" fmla="*/ 0 h 456"/>
                <a:gd name="T22" fmla="*/ 32 w 136"/>
                <a:gd name="T23" fmla="*/ 0 h 456"/>
                <a:gd name="T24" fmla="*/ 18 w 136"/>
                <a:gd name="T25" fmla="*/ 2 h 456"/>
                <a:gd name="T26" fmla="*/ 10 w 136"/>
                <a:gd name="T27" fmla="*/ 4 h 456"/>
                <a:gd name="T28" fmla="*/ 4 w 136"/>
                <a:gd name="T29" fmla="*/ 8 h 456"/>
                <a:gd name="T30" fmla="*/ 0 w 136"/>
                <a:gd name="T31" fmla="*/ 12 h 456"/>
                <a:gd name="T32" fmla="*/ 0 w 136"/>
                <a:gd name="T33" fmla="*/ 16 h 456"/>
                <a:gd name="T34" fmla="*/ 0 w 136"/>
                <a:gd name="T35" fmla="*/ 16 h 456"/>
                <a:gd name="T36" fmla="*/ 20 w 136"/>
                <a:gd name="T37" fmla="*/ 88 h 456"/>
                <a:gd name="T38" fmla="*/ 68 w 136"/>
                <a:gd name="T39" fmla="*/ 238 h 456"/>
                <a:gd name="T40" fmla="*/ 136 w 136"/>
                <a:gd name="T41" fmla="*/ 456 h 456"/>
                <a:gd name="T42" fmla="*/ 136 w 136"/>
                <a:gd name="T43" fmla="*/ 456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456"/>
                <a:gd name="T68" fmla="*/ 136 w 136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456">
                  <a:moveTo>
                    <a:pt x="136" y="456"/>
                  </a:moveTo>
                  <a:lnTo>
                    <a:pt x="136" y="456"/>
                  </a:lnTo>
                  <a:lnTo>
                    <a:pt x="124" y="386"/>
                  </a:lnTo>
                  <a:lnTo>
                    <a:pt x="98" y="236"/>
                  </a:lnTo>
                  <a:lnTo>
                    <a:pt x="82" y="154"/>
                  </a:lnTo>
                  <a:lnTo>
                    <a:pt x="66" y="80"/>
                  </a:lnTo>
                  <a:lnTo>
                    <a:pt x="52" y="26"/>
                  </a:lnTo>
                  <a:lnTo>
                    <a:pt x="46" y="10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0" y="88"/>
                  </a:lnTo>
                  <a:lnTo>
                    <a:pt x="68" y="238"/>
                  </a:lnTo>
                  <a:lnTo>
                    <a:pt x="136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10" name="Ellipse 5"/>
            <p:cNvSpPr>
              <a:spLocks noChangeArrowheads="1"/>
            </p:cNvSpPr>
            <p:nvPr/>
          </p:nvSpPr>
          <p:spPr bwMode="auto">
            <a:xfrm rot="16610902">
              <a:off x="2922742" y="2628017"/>
              <a:ext cx="187632" cy="193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114800" y="11430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FROM OUR LOCATION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ANYWHERE IN 96 HOURS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AutoShape 3" descr="data:image/jpeg;base64,/9j/4AAQSkZJRgABAQAAAQABAAD/2wCEAAkGBhISEBQUEhQSFRAWFRcXFBcUFxUSFhUVFBAVFBQVFBQXGyYeFxkjGhQUHy8gJCcpLCwsFR4xNTAqNSYrLCkBCQoKDgwOGg8PGiwkHyQwKSowKiwsLCwsLC8sLCkpLCwvKi8sNCwsKiwsLCk1LCwtLCwsLC0tLCwsLDQpKS0sLP/AABEIAMwAzAMBIgACEQEDEQH/xAAcAAEAAgMBAQEAAAAAAAAAAAAABQYDBAcCAQj/xABBEAABAwIDBQQHBQcCBwAAAAABAAIDBBESITEFBkFRYXGBkaEHEyIjMrHRFEJSwfAzU2KCouHxcpIVJDRjk7LS/8QAGwEBAAMBAQEBAAAAAAAAAAAAAAMEBQIGAQf/xAAtEQABAwIFAQcFAQEAAAAAAAABAAIDBBESITFBUQUTIjJhgbHwFHGRodEkI//aAAwDAQACEQMRAD8A7iiIiIiIiIiIiIiIiIiIiIiIiIiIiIiIiIiIiIiIiIiIiIiIiIiIiIiIiIiIiIiIiIiIiIiIiIiLDLVsb8T2DtcB8yiXWZFqf8Vg/exf72/Ve46+J3wyRk9HNPyK+2K+YhythEui+L6iIiIiIiIiIiIiIiIiIiIiIiIiIiIiIiIiLzJIGgkkADMk5ABUvbe+5dibT5NGRk4uP8A4DquXuDGlztFDNMyJuJys+09uQwD3jhf8Izce76qr1W/Mz5CyGINA+88i5NrgDgPNVpuJ7va0JzJNyT1PFbjBheLloNuOfS+HsAzPJZ7eo3cWsZfj4Fm/WvkOQsPm6sJlLheR7ibYrOLxYdlgFqDakIIw4COJa0EC/M2yWNtYCC1z9SDcHuGegW/TQscPfNaWi/tvaNBwLtb5qZk13gStcL6fLKUODvDb1WSOUvbdj8jxbY6ajNRe2KWoLD7Qkj+8MDQ4AZ30uRlwzW1u5GcbwCMGtj8VzkD4BSm0qxkLbnN5Bwt/EfyHVaIaYpMLRddtcySLGclRIa+WP4JJG9jjbw0U3szfeoDg14ZKDkL+7d2YhlftCiZGXdnhbcnPMNFzpxsO1assOuhGY5g2PDotZzWSXaRn9vnuqLJnNzaV0yg3jikIabxv/C/K55NdoT01UoSuZbKqg8GOV4B0jx5h3JhOl+V+aDac7SY8ZBucIBxgtFr4HniOLSsnsy15ZJlbfb7/AN1turf1rmtuW3+y6WZRzCeubzC5c/aEnGaTwP1Xhte799IO4/VaQ6bcXDv0s13XrGxZ+wuqh45hely+PaUo+Go8b/mFv0u8dU38Mg/hNz5fRcO6a8aEeymj65GfE0+lj7LoKKs7N30jecMgLHdfqrHFMHC4NwqEsL4jZwWtBVRVAvG669oiKJWUREREREREXiedrGlziA0C5JyAAXtcu313vNRIYIT7phsSPvuGp/0jhz15LoAWLnGwGZKhmlETC4r3vNvaah/q2XEPLQu5F30UbGMOdri36K0aajLRiNyfqpB8hLQ3Jecrao1D8smjQfN15qSV0zi4rapqkH4Rnz5de5SFPTi3z5nrfisGy6UEAXH+LX+asFNQXIJ0sMuzl8+9XOmVBpsRLcjp5kbXVptKZWALVp9ngtcXBtiDmRpcG1kkonYWlxvwFyTawy171OsibbPTqvMrmEYTYt6Znpa3HRW6aomEmJ2YJvzrxwrstIwx4QbGygYS6Nwc3Uc9CORWPadW6YguaBYWyJN7m/HRSD4clpzR2XogGl2PdefEsjGmK+SiXxLVnAGpW7UyclGThWArUQvqvkOF5LcLr2JDhnhDcziZ94dma020bxKxrvZaSXtLdHYW3GE8Li3C9l8dIWm7SQRoRkRlbLuJWKj2jhkj9Y5/qmEkAe1a7C29jqLHTwChnbNgcYzsct72OnrbyV4NyyVogu12MBpI1a74Xj8J5dDw7MlcdmR09RHjawcnNIGJjhq1w5/PIhU+WZjI3Pe5ojDQcerbG1jl2hacO8rqN7Z7OwXa2oa04muiIJbKx33i0kW45kHULyvTZZyMGdtPsfn4uOV3BhBs5oIKv8+7NO7VjfBQ1duK3WJxafFWqmqGyMa9hDmOAc1wzBBFwQsi2WVUzDk5WpenU0ozYPTJcxraOSI4Z2lzdA4ajsP5FbeyNtup3AF2KA6Hl9OxXqtoWStLXAEFc72vswwS4D+zdp0/wtaCdlSCx4z4/nmvO1dJJQuEsZy53HkeQuk084e0OGhWRVTcnaBLXRO1acuxWtY08XZPLV6ekqBUQiRERFCrSIiIipvpL3mNNTiKM2nnu0EatjH7R3Q5ho6u6LnWxoMgSM/yWvvjt8VW0JX3JjafVR2/CxxbcX4Fxc7vWxsx1h3Kn1guiiZFzmf56Lz/AFSQmzdlOlwI0sEgDbXOt1Gy1tha+az0UlyL6DNeba0nNZrHWVn2RFkOFzfgBa1rlWOMgNFlX6CquRewFu05C6mop/DzPXotqibLM3ABkN+FtRTxxsGa3Gt4dPPtQt8j26fNfI5F9fKtyOLsxhC+PmDxdalQ3XryyURVqSqZVE1Mi0IhYLGmdifdRtQo+ZbtQ9R8zlaCswlaNQtOLB6xuO+C4xWyNr6/rktqdyjp3KUC4sr7Vat4dlsGz3siaTgwvtckttIS4562u7Jc4b690RABMMZueIYX2bfpew+atMG26iYfZ2lgxtwY3BxdhDc7uBzJAteytbdgsio/Uagj2yBbET8RP6ysOS839S7pcfZz95xdfzsdT99VMw2FitX0M7ymzqOU5C76cni2/vIx2E4gORPJdUXGaXZYpXCWHFjY5r2g55tviaD/ABNLm967FTVDZGNe03a5oc08w4XB8Cvn1MdQ4vj0VyCTGCOFkVV38hHqg7iCPorUqfvxU3wR8zc9jcyrlCD2zbKn1YgUrrrQ3TcftZ6tBPl/dX9UncimLpHycMgO79eSuyk6gQZbcAKLorSKa53JKIiLPWyiht8Nq/ZqGolGTmxnD/rd7DP6nBTKoPpnrMNAxg1knYD2NDnn/wBQpIm4ngLlxsLri1K/3rRyLPJ1/wAlZYJbMFvM9Lkk8AqjRv8AfA8iD4G6sk02GJvN3s9gABJPPgLdVx1aAz1EUY3WDWMxyMat6N4dezhlzuO8XHtDsz6KUogRfTPjwyzJ7gFV6KpN9VYaKf2XX/C6/X2CO85rqo6ExjMTHHJVXwhpsrLs+Sw4i/E/Ef8A5HmpmGrVZhqc1vRVa1YqSOBmBgVJzySrGyrXySrUM2rR1UvvZL72hst+Sa6jqp68GsWnU1d1I1huvosQsU0i0Znr3LKtSWRTgK5CFhnco2octuoeoyqkUzAtFoUvuZNaoN23Babn8NiD33Nh/hXWqqTbryVW3Opx6p7+JNr8bCxtflckqcqDYtPAZL8+67MH1jrbWH4XXJXkZkdfmFb9xarFSlnGJ7mfy3xs8nAdyp08gAuOBU5uHU2nqWZWLI3993scfAMUXS394t5+f1Kd9prchXKpnDGlx0AXNNp1Tp5iRm55wtHJt9e9TO9+8AJ9U05fet8ln3Q2AR76Qe0dAeAXtadgpojK/U6LMrZHV84p4tBqVPbB2aIYWt42z7VJIiyHvL3Fx3XpYo2xMDG6BEReXvAFyuVIsdXVNjaXONgFxn0obZdO2I/cEjsP/idmrbvHtozPLGn3bTn1P0VD36Puoukh84nLbp6Xs2Y3a+y88+u7epaxh7ov6mxVDp58L7qwS+3C0jg6+YvkRZwvzFlVnnMrfoa1zSM8uXA9q5qKcyObJH4m6efkr8kWIhw1CnIIQG4jzsB2C5Py8QpejmFv1b+x66KMLfWWw8vhvne9z3nryXqmlt+tQQu6KV1REcTu+DmOOBbj5dUHd8XOu/krDHPb9W8Vtx1ShIqy5GIkjqSTbkCVty1LL+xiA/isTf8Al4KzciweM+RoqToeFLtql9NSogVC9faF1gUXZqRfULA+ZahnWN8y+4VIyJZ5JlqySrG+Za7pV1hV+Nll9qJFF10mdlt48UgHVRdfJd57VKwZq61qu+51cDTuaBmHG/W+YPTI27lLTVjQLX4KmbtT4I3m+dxl3G3jn4LblrDxX5v1eLDWyAc3/OarPkAcWqRqNoE5cFm2PtB8MskjfvRYB0Jex1/IqIpYnPNzoFaN0KNk9V6si4ZGXnlcPa0DzPgtXo9AIv8ATPkNhysmSZ8soig8R34Uruxu46V3rZb2vcA8TzKvjGACw0XyKINFhovau1FQ6d1zpwvSUVEykjwjXc8oiIqyvIqzvftnAz1bT7bvIcSrFUShrSTwC5htGtMsrnnS9h2DRaNBB2j8R0CxurVRij7NurvZYWNOQGbjkO1e/SFu16vZPrLXeyaN7j0JLD3e0FO7n7KxvMrhkMm/mVZt5dkCpo54MveRua3o612HucGnuVqsqsLwweqqdJo7t7Z3p/V+VqhlnFfYws1VGbAkWcMnA6gjIg96xsCtNWzspbZU9jrbXzaQOztW01xv/js/soiI2UhBVnQ3tl+u0cD0RwMRdM0DTPbIemaryN1K34nErM2UhY4znniwYb2B0OvHU3vw4rIysxWBAI0GocByB+t1jDr8ZObTa5/G3zZZxlYVlbULIJ17NI1zPZNnC98RFnd+jD5fNR77tJBBuMjfgeq1aSugqweyOm26kY1r/Ct0zryZlrsBPBSVJsWR+gurZIGqnbCtB8qwYySrZR7nyO+JjgOfJSDfR+8ciOBUJqY27qw2Iqi7KjJlJ5NJ8lGFnxPOl7DqV0yHcx8bJTa5LbC3VUbbtFgIYNG+buJXTJ2vcbKTDYKMo6pzDkfoehHEKfpnsd7RcA3lxHS2qrYC+l5tqVVqqOGeRsjxmP391UqKcTDWx5U9XbdGTIu8q+eh6nJNTKdLRMH9chsf52juXJYGWBdyXefRfssw7OiLhZ8t5T2Ptg/oDVXrnXaF3RUkcJ7n5VsREWStVERERQW99XgpyBqcvHJc/wAOQA1OXirfv2/2WDhi/IqrQftI+WJvzXoqBuGG/wByvG9VcX1DhxYLo+w6MRwtaOSkFjp/hHYsiwHuLnEleuiYGMDRsF+fvSdu79mr5LC0U95Y+WIn3je52fY8KlAWX6P9IO6322kLWgGeP24ergM2X/iGXbZcElo2nOxB0I0II1BHArYpZg9meoUT22K0WFbsMWVzpfxIF7ea+NpG9fFSFLC3CRbM8excdSkk+mcI9d/tuqtRiwHCtP7Vfs/VlmppiNPLVa9TR5myzbPpnE6FeM7PhZnZ8KWppnXyHapaj2aXnNrSdMxoOVwtnYm7l7F2Q6q2UpjjFmNxO5q3S0UpdiZceYyX1sbYs3Ot7rQot0mkBxGEcQc+8X/NTVLSwRfCLuRkEknxGw5KSptnAL0LQWMwyOuVeZLI8WYLDkr1BUvOgFlIRNB1C8RsAWUFV3kHQK5GwjxG68upWgGxyPPNc8313UcSXRgG+o4roNY8WA4Kj717VDnYbkW0c05g/mpIC4OuF0baLlVZQvY4hzSO0LW9XmrRVVsoNnESM4Ei61TGwjGW4TwstTGTqoCVj2DsE1VTDTC9nOvIRwjGbz4Zd6/RDGAAACwAsByA0VI9F+7PqYXVMg97MBhvq2LVv+7J3YGq8rIqpMb7DZWom2aiIiqqZERERVffmnvEHfhI+ipjyciNRn4LqO0qMSxuaeIXNJqcxPMb9R5jgVv9OlDo8G4XlOrQFs2LZ3uF0HYG02ywtIOdsx1UouXUdZJC7FGe0cCrDTb9C3vGEHpmqlRQPxEx5hXaXqsYYGT5Eb7FXBco9KG5hjc6shb7t3/UNH3XfvR0PHkc+JVwO/cPJ3gVq1W/bCCAwuBFiCBYg5EEHgo4aaoY64arUnVKS2bwuJObbsWemvfIEq0P2JDjcWMLWE3DL3DegPJb1Ls4D4WgLXEJt3llydaj0jBKhINiOksTkp3Z2yWM0GJ3MqVpdlk6qYpqBrVnijpoTcC6rRipnOXdC0aagc7XRTVJs5rV7Y5oR9e0cUe9zsmjJasNNFD3nm581usaAveMKIdta/wi6+ese7U4QoDHbNxsrH1bNGZqTkrQF8FQSMuKh5ayKPU4nLTl28XPAGQ6LgAOHd/K6a5zs3G3kpDeHbIjGFpztmVzraM5cSpPaVUZJHHqtQUnEq1EzCFxJNc5KNipzx0Vj3Q3W+1yh8g/5aM5/wDccNGDpz8OOWCg2SZnZ+zENTxPRvVX3Z07Y2NYwBrGiwA4KOonwjC3X2UsEZf3jorEF9WnBV3W20rMWgvqIiIiIiIig94d3mztuMnjQqcRSRyOjdiaoZoWTMLHjJcoqoJIXYZGkdeB7CvLZwdV1Cr2eyQWe0EdVXK3cRhzjJb01HgVtxdQjd48ivLVHSKiM/8AI4hwdVU8LCvvq2qVm3JnGhafELVdurUj7o8VcE8R0eFkvpakeKL9LAzAFsR1TQvrN1Kk8AO/+y2otzZ+JHmVy+WHdykip6q/dj/SxDanJev+IvOiyS7tyMHNV7atJVNvgdboR+YVJ1TANM1rx0Va8d42U4Z3H4nALw6uibq65XPqmeqB9sOPZmF8i2mB8RdfqCFRfUTP7sYA9QrAoHN8Wa6C7bzQPZsAoao3lkcclXTtpp+8vUe0Gc79maR058Uxuf0rLI8IUw2qe85rbgyJJPBRFPW3OQP67VtMc93RTmSNuV132UjtAt4W71ngo8Ru7Tl9VipqYqVpqUqrJUk5NyViKjAzfn7LZp8hYaLehWOnoSpOn2eVUV5eqS6mYdFr09JZbjWoi+oiIiIiIiIiIiIiIiIiIiIiIi8OiBWrNstjtQFuoiKAqN1o3cAoyfcaM8ArkiIqE70fs5INwm8lfURFSodzGjgtuLdVo4K1IiKBi3faOC3ItktHBSSIi1mUYCzNjC9oiIiIiIiIiIiIiIiIiIiIiIiIiIiIiIiIiIiIiIiIiIiIiIiIiIiIiIiIiIiIiIiIiL//2Q=="/>
          <p:cNvSpPr>
            <a:spLocks noChangeAspect="1" noChangeArrowheads="1"/>
          </p:cNvSpPr>
          <p:nvPr/>
        </p:nvSpPr>
        <p:spPr bwMode="auto">
          <a:xfrm>
            <a:off x="63500" y="-942975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1" name="AutoShape 5" descr="data:image/jpeg;base64,/9j/4AAQSkZJRgABAQAAAQABAAD/2wCEAAkGBhISEBQUEhQSFRAWFRcXFBcUFxUSFhUVFBAVFBQVFBQXGyYeFxkjGhQUHy8gJCcpLCwsFR4xNTAqNSYrLCkBCQoKDgwOGg8PGiwkHyQwKSowKiwsLCwsLC8sLCkpLCwvKi8sNCwsKiwsLCk1LCwtLCwsLC0tLCwsLDQpKS0sLP/AABEIAMwAzAMBIgACEQEDEQH/xAAcAAEAAgMBAQEAAAAAAAAAAAAABQYDBAcCAQj/xABBEAABAwIDBQQHBQcCBwAAAAABAAIDBBESITEFBkFRYXGBkaEHEyIjMrHRFEJSwfAzU2KCouHxcpIVJDRjk7LS/8QAGwEBAAMBAQEBAAAAAAAAAAAAAAMEBQIGAQf/xAAtEQABAwIFAQcFAQEAAAAAAAABAAIDBBESITFBUQUTIjJhgbHwFHGRodEkI//aAAwDAQACEQMRAD8A7iiIiIiIiIiIiIiIiIiIiIiIiIiIiIiIiIiIiIiIiIiIiIiIiIiIiIiIiIiIiIiIiIiIiIiIiIiLDLVsb8T2DtcB8yiXWZFqf8Vg/exf72/Ve46+J3wyRk9HNPyK+2K+YhythEui+L6iIiIiIiIiIiIiIiIiIiIiIiIiIiIiIiIiLzJIGgkkADMk5ABUvbe+5dibT5NGRk4uP8A4DquXuDGlztFDNMyJuJys+09uQwD3jhf8Izce76qr1W/Mz5CyGINA+88i5NrgDgPNVpuJ7va0JzJNyT1PFbjBheLloNuOfS+HsAzPJZ7eo3cWsZfj4Fm/WvkOQsPm6sJlLheR7ibYrOLxYdlgFqDakIIw4COJa0EC/M2yWNtYCC1z9SDcHuGegW/TQscPfNaWi/tvaNBwLtb5qZk13gStcL6fLKUODvDb1WSOUvbdj8jxbY6ajNRe2KWoLD7Qkj+8MDQ4AZ30uRlwzW1u5GcbwCMGtj8VzkD4BSm0qxkLbnN5Bwt/EfyHVaIaYpMLRddtcySLGclRIa+WP4JJG9jjbw0U3szfeoDg14ZKDkL+7d2YhlftCiZGXdnhbcnPMNFzpxsO1assOuhGY5g2PDotZzWSXaRn9vnuqLJnNzaV0yg3jikIabxv/C/K55NdoT01UoSuZbKqg8GOV4B0jx5h3JhOl+V+aDac7SY8ZBucIBxgtFr4HniOLSsnsy15ZJlbfb7/AN1turf1rmtuW3+y6WZRzCeubzC5c/aEnGaTwP1Xhte799IO4/VaQ6bcXDv0s13XrGxZ+wuqh45hely+PaUo+Go8b/mFv0u8dU38Mg/hNz5fRcO6a8aEeymj65GfE0+lj7LoKKs7N30jecMgLHdfqrHFMHC4NwqEsL4jZwWtBVRVAvG669oiKJWUREREREREXiedrGlziA0C5JyAAXtcu313vNRIYIT7phsSPvuGp/0jhz15LoAWLnGwGZKhmlETC4r3vNvaah/q2XEPLQu5F30UbGMOdri36K0aajLRiNyfqpB8hLQ3Jecrao1D8smjQfN15qSV0zi4rapqkH4Rnz5de5SFPTi3z5nrfisGy6UEAXH+LX+asFNQXIJ0sMuzl8+9XOmVBpsRLcjp5kbXVptKZWALVp9ngtcXBtiDmRpcG1kkonYWlxvwFyTawy171OsibbPTqvMrmEYTYt6Znpa3HRW6aomEmJ2YJvzrxwrstIwx4QbGygYS6Nwc3Uc9CORWPadW6YguaBYWyJN7m/HRSD4clpzR2XogGl2PdefEsjGmK+SiXxLVnAGpW7UyclGThWArUQvqvkOF5LcLr2JDhnhDcziZ94dma020bxKxrvZaSXtLdHYW3GE8Li3C9l8dIWm7SQRoRkRlbLuJWKj2jhkj9Y5/qmEkAe1a7C29jqLHTwChnbNgcYzsct72OnrbyV4NyyVogu12MBpI1a74Xj8J5dDw7MlcdmR09RHjawcnNIGJjhq1w5/PIhU+WZjI3Pe5ojDQcerbG1jl2hacO8rqN7Z7OwXa2oa04muiIJbKx33i0kW45kHULyvTZZyMGdtPsfn4uOV3BhBs5oIKv8+7NO7VjfBQ1duK3WJxafFWqmqGyMa9hDmOAc1wzBBFwQsi2WVUzDk5WpenU0ozYPTJcxraOSI4Z2lzdA4ajsP5FbeyNtup3AF2KA6Hl9OxXqtoWStLXAEFc72vswwS4D+zdp0/wtaCdlSCx4z4/nmvO1dJJQuEsZy53HkeQuk084e0OGhWRVTcnaBLXRO1acuxWtY08XZPLV6ekqBUQiRERFCrSIiIipvpL3mNNTiKM2nnu0EatjH7R3Q5ho6u6LnWxoMgSM/yWvvjt8VW0JX3JjafVR2/CxxbcX4Fxc7vWxsx1h3Kn1guiiZFzmf56Lz/AFSQmzdlOlwI0sEgDbXOt1Gy1tha+az0UlyL6DNeba0nNZrHWVn2RFkOFzfgBa1rlWOMgNFlX6CquRewFu05C6mop/DzPXotqibLM3ABkN+FtRTxxsGa3Gt4dPPtQt8j26fNfI5F9fKtyOLsxhC+PmDxdalQ3XryyURVqSqZVE1Mi0IhYLGmdifdRtQo+ZbtQ9R8zlaCswlaNQtOLB6xuO+C4xWyNr6/rktqdyjp3KUC4sr7Vat4dlsGz3siaTgwvtckttIS4562u7Jc4b690RABMMZueIYX2bfpew+atMG26iYfZ2lgxtwY3BxdhDc7uBzJAteytbdgsio/Uagj2yBbET8RP6ysOS839S7pcfZz95xdfzsdT99VMw2FitX0M7ymzqOU5C76cni2/vIx2E4gORPJdUXGaXZYpXCWHFjY5r2g55tviaD/ABNLm967FTVDZGNe03a5oc08w4XB8Cvn1MdQ4vj0VyCTGCOFkVV38hHqg7iCPorUqfvxU3wR8zc9jcyrlCD2zbKn1YgUrrrQ3TcftZ6tBPl/dX9UncimLpHycMgO79eSuyk6gQZbcAKLorSKa53JKIiLPWyiht8Nq/ZqGolGTmxnD/rd7DP6nBTKoPpnrMNAxg1knYD2NDnn/wBQpIm4ngLlxsLri1K/3rRyLPJ1/wAlZYJbMFvM9Lkk8AqjRv8AfA8iD4G6sk02GJvN3s9gABJPPgLdVx1aAz1EUY3WDWMxyMat6N4dezhlzuO8XHtDsz6KUogRfTPjwyzJ7gFV6KpN9VYaKf2XX/C6/X2CO85rqo6ExjMTHHJVXwhpsrLs+Sw4i/E/Ef8A5HmpmGrVZhqc1vRVa1YqSOBmBgVJzySrGyrXySrUM2rR1UvvZL72hst+Sa6jqp68GsWnU1d1I1huvosQsU0i0Znr3LKtSWRTgK5CFhnco2octuoeoyqkUzAtFoUvuZNaoN23Babn8NiD33Nh/hXWqqTbryVW3Opx6p7+JNr8bCxtflckqcqDYtPAZL8+67MH1jrbWH4XXJXkZkdfmFb9xarFSlnGJ7mfy3xs8nAdyp08gAuOBU5uHU2nqWZWLI3993scfAMUXS394t5+f1Kd9prchXKpnDGlx0AXNNp1Tp5iRm55wtHJt9e9TO9+8AJ9U05fet8ln3Q2AR76Qe0dAeAXtadgpojK/U6LMrZHV84p4tBqVPbB2aIYWt42z7VJIiyHvL3Fx3XpYo2xMDG6BEReXvAFyuVIsdXVNjaXONgFxn0obZdO2I/cEjsP/idmrbvHtozPLGn3bTn1P0VD36Puoukh84nLbp6Xs2Y3a+y88+u7epaxh7ov6mxVDp58L7qwS+3C0jg6+YvkRZwvzFlVnnMrfoa1zSM8uXA9q5qKcyObJH4m6efkr8kWIhw1CnIIQG4jzsB2C5Py8QpejmFv1b+x66KMLfWWw8vhvne9z3nryXqmlt+tQQu6KV1REcTu+DmOOBbj5dUHd8XOu/krDHPb9W8Vtx1ShIqy5GIkjqSTbkCVty1LL+xiA/isTf8Al4KzciweM+RoqToeFLtql9NSogVC9faF1gUXZqRfULA+ZahnWN8y+4VIyJZ5JlqySrG+Za7pV1hV+Nll9qJFF10mdlt48UgHVRdfJd57VKwZq61qu+51cDTuaBmHG/W+YPTI27lLTVjQLX4KmbtT4I3m+dxl3G3jn4LblrDxX5v1eLDWyAc3/OarPkAcWqRqNoE5cFm2PtB8MskjfvRYB0Jex1/IqIpYnPNzoFaN0KNk9V6si4ZGXnlcPa0DzPgtXo9AIv8ATPkNhysmSZ8soig8R34Uruxu46V3rZb2vcA8TzKvjGACw0XyKINFhovau1FQ6d1zpwvSUVEykjwjXc8oiIqyvIqzvftnAz1bT7bvIcSrFUShrSTwC5htGtMsrnnS9h2DRaNBB2j8R0CxurVRij7NurvZYWNOQGbjkO1e/SFu16vZPrLXeyaN7j0JLD3e0FO7n7KxvMrhkMm/mVZt5dkCpo54MveRua3o612HucGnuVqsqsLwweqqdJo7t7Z3p/V+VqhlnFfYws1VGbAkWcMnA6gjIg96xsCtNWzspbZU9jrbXzaQOztW01xv/js/soiI2UhBVnQ3tl+u0cD0RwMRdM0DTPbIemaryN1K34nErM2UhY4znniwYb2B0OvHU3vw4rIysxWBAI0GocByB+t1jDr8ZObTa5/G3zZZxlYVlbULIJ17NI1zPZNnC98RFnd+jD5fNR77tJBBuMjfgeq1aSugqweyOm26kY1r/Ct0zryZlrsBPBSVJsWR+gurZIGqnbCtB8qwYySrZR7nyO+JjgOfJSDfR+8ciOBUJqY27qw2Iqi7KjJlJ5NJ8lGFnxPOl7DqV0yHcx8bJTa5LbC3VUbbtFgIYNG+buJXTJ2vcbKTDYKMo6pzDkfoehHEKfpnsd7RcA3lxHS2qrYC+l5tqVVqqOGeRsjxmP391UqKcTDWx5U9XbdGTIu8q+eh6nJNTKdLRMH9chsf52juXJYGWBdyXefRfssw7OiLhZ8t5T2Ptg/oDVXrnXaF3RUkcJ7n5VsREWStVERERQW99XgpyBqcvHJc/wAOQA1OXirfv2/2WDhi/IqrQftI+WJvzXoqBuGG/wByvG9VcX1DhxYLo+w6MRwtaOSkFjp/hHYsiwHuLnEleuiYGMDRsF+fvSdu79mr5LC0U95Y+WIn3je52fY8KlAWX6P9IO6322kLWgGeP24ergM2X/iGXbZcElo2nOxB0I0II1BHArYpZg9meoUT22K0WFbsMWVzpfxIF7ea+NpG9fFSFLC3CRbM8excdSkk+mcI9d/tuqtRiwHCtP7Vfs/VlmppiNPLVa9TR5myzbPpnE6FeM7PhZnZ8KWppnXyHapaj2aXnNrSdMxoOVwtnYm7l7F2Q6q2UpjjFmNxO5q3S0UpdiZceYyX1sbYs3Ot7rQot0mkBxGEcQc+8X/NTVLSwRfCLuRkEknxGw5KSptnAL0LQWMwyOuVeZLI8WYLDkr1BUvOgFlIRNB1C8RsAWUFV3kHQK5GwjxG68upWgGxyPPNc8313UcSXRgG+o4roNY8WA4Kj717VDnYbkW0c05g/mpIC4OuF0baLlVZQvY4hzSO0LW9XmrRVVsoNnESM4Ei61TGwjGW4TwstTGTqoCVj2DsE1VTDTC9nOvIRwjGbz4Zd6/RDGAAACwAsByA0VI9F+7PqYXVMg97MBhvq2LVv+7J3YGq8rIqpMb7DZWom2aiIiqqZERERVffmnvEHfhI+ipjyciNRn4LqO0qMSxuaeIXNJqcxPMb9R5jgVv9OlDo8G4XlOrQFs2LZ3uF0HYG02ywtIOdsx1UouXUdZJC7FGe0cCrDTb9C3vGEHpmqlRQPxEx5hXaXqsYYGT5Eb7FXBco9KG5hjc6shb7t3/UNH3XfvR0PHkc+JVwO/cPJ3gVq1W/bCCAwuBFiCBYg5EEHgo4aaoY64arUnVKS2bwuJObbsWemvfIEq0P2JDjcWMLWE3DL3DegPJb1Ls4D4WgLXEJt3llydaj0jBKhINiOksTkp3Z2yWM0GJ3MqVpdlk6qYpqBrVnijpoTcC6rRipnOXdC0aagc7XRTVJs5rV7Y5oR9e0cUe9zsmjJasNNFD3nm581usaAveMKIdta/wi6+ese7U4QoDHbNxsrH1bNGZqTkrQF8FQSMuKh5ayKPU4nLTl28XPAGQ6LgAOHd/K6a5zs3G3kpDeHbIjGFpztmVzraM5cSpPaVUZJHHqtQUnEq1EzCFxJNc5KNipzx0Vj3Q3W+1yh8g/5aM5/wDccNGDpz8OOWCg2SZnZ+zENTxPRvVX3Z07Y2NYwBrGiwA4KOonwjC3X2UsEZf3jorEF9WnBV3W20rMWgvqIiIiIiIig94d3mztuMnjQqcRSRyOjdiaoZoWTMLHjJcoqoJIXYZGkdeB7CvLZwdV1Cr2eyQWe0EdVXK3cRhzjJb01HgVtxdQjd48ivLVHSKiM/8AI4hwdVU8LCvvq2qVm3JnGhafELVdurUj7o8VcE8R0eFkvpakeKL9LAzAFsR1TQvrN1Kk8AO/+y2otzZ+JHmVy+WHdykip6q/dj/SxDanJev+IvOiyS7tyMHNV7atJVNvgdboR+YVJ1TANM1rx0Va8d42U4Z3H4nALw6uibq65XPqmeqB9sOPZmF8i2mB8RdfqCFRfUTP7sYA9QrAoHN8Wa6C7bzQPZsAoao3lkcclXTtpp+8vUe0Gc79maR058Uxuf0rLI8IUw2qe85rbgyJJPBRFPW3OQP67VtMc93RTmSNuV132UjtAt4W71ngo8Ru7Tl9VipqYqVpqUqrJUk5NyViKjAzfn7LZp8hYaLehWOnoSpOn2eVUV5eqS6mYdFr09JZbjWoi+oiIiIiIiIiIiIiIiIiIiIiIi8OiBWrNstjtQFuoiKAqN1o3cAoyfcaM8ArkiIqE70fs5INwm8lfURFSodzGjgtuLdVo4K1IiKBi3faOC3ItktHBSSIi1mUYCzNjC9oiIiIiIiIiIiIiIiIiIiIiIiIiIiIiIiIiIiIiIiIiIiIiIiIiIiIiIiIiIiIiIiIiL//2Q=="/>
          <p:cNvSpPr>
            <a:spLocks noChangeAspect="1" noChangeArrowheads="1"/>
          </p:cNvSpPr>
          <p:nvPr/>
        </p:nvSpPr>
        <p:spPr bwMode="auto">
          <a:xfrm>
            <a:off x="63500" y="-942975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9" name="Text Placeholder 19"/>
          <p:cNvSpPr txBox="1">
            <a:spLocks/>
          </p:cNvSpPr>
          <p:nvPr/>
        </p:nvSpPr>
        <p:spPr>
          <a:xfrm>
            <a:off x="3733800" y="399768"/>
            <a:ext cx="4267200" cy="60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O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UR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 L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OCATION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 </a:t>
            </a:r>
            <a:endParaRPr kumimoji="0" lang="nl-NL" sz="2000" b="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ngravers MT" pitchFamily="18" charset="0"/>
              <a:ea typeface="+mn-ea"/>
              <a:cs typeface="+mn-cs"/>
            </a:endParaRPr>
          </a:p>
        </p:txBody>
      </p:sp>
      <p:pic>
        <p:nvPicPr>
          <p:cNvPr id="30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8600"/>
            <a:ext cx="609600" cy="60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grpSp>
        <p:nvGrpSpPr>
          <p:cNvPr id="41" name="Group 40"/>
          <p:cNvGrpSpPr/>
          <p:nvPr/>
        </p:nvGrpSpPr>
        <p:grpSpPr>
          <a:xfrm>
            <a:off x="0" y="0"/>
            <a:ext cx="2209800" cy="6858000"/>
            <a:chOff x="0" y="0"/>
            <a:chExt cx="22098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22098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" descr="G:\TGI bv\Pictures\TGI Group Int. 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396" y="609600"/>
              <a:ext cx="1981204" cy="609601"/>
            </a:xfrm>
            <a:prstGeom prst="rect">
              <a:avLst/>
            </a:prstGeom>
            <a:noFill/>
          </p:spPr>
        </p:pic>
      </p:grpSp>
      <p:pic>
        <p:nvPicPr>
          <p:cNvPr id="3" name="Picture 10" descr="http://t1.gstatic.com/images?q=tbn:ANd9GcQimK471FFHKFBE4e93Cwk2Zq-xZRyy4uw3aNJxSCpXPBp7JLoK2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2438400" cy="36576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9" name="Picture 4" descr="EUROPEarrows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64" y="1825183"/>
            <a:ext cx="4703436" cy="297541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ular Callout 30"/>
          <p:cNvSpPr/>
          <p:nvPr/>
        </p:nvSpPr>
        <p:spPr>
          <a:xfrm rot="16200000">
            <a:off x="2791968" y="635424"/>
            <a:ext cx="609600" cy="1274064"/>
          </a:xfrm>
          <a:prstGeom prst="wedgeRoundRectCallout">
            <a:avLst>
              <a:gd name="adj1" fmla="val -27083"/>
              <a:gd name="adj2" fmla="val 77778"/>
              <a:gd name="adj3" fmla="val 16667"/>
            </a:avLst>
          </a:prstGeom>
          <a:solidFill>
            <a:srgbClr val="CC3300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ATTENTION</a:t>
            </a: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2514600" y="4781996"/>
            <a:ext cx="64770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Easy access to the European markets with 1.1 billion consumers.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80% of cargo via Rotterdam port is for German customers while only 50% of cargo via Hamburg is for German customers.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Netherlands is a tax haven for companies which start up business or set up headquarters or a distribution center.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implementation of tax relief policies avoids double taxation and eases cash flow pressure for companies in the Netherlands and the EU.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0579">
            <a:off x="4261167" y="2378054"/>
            <a:ext cx="702102" cy="7021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30643">
            <a:off x="2325751" y="4057387"/>
            <a:ext cx="702102" cy="70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127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31" grpId="0" animBg="1"/>
      <p:bldP spid="31" grpId="1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EFCE4F-9DC4-4284-8136-F604BDBED5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74" y="2561153"/>
            <a:ext cx="1219202" cy="609601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0" y="0"/>
            <a:ext cx="2209800" cy="6858000"/>
            <a:chOff x="0" y="0"/>
            <a:chExt cx="2209800" cy="6858000"/>
          </a:xfrm>
        </p:grpSpPr>
        <p:sp>
          <p:nvSpPr>
            <p:cNvPr id="71" name="Rectangle 70"/>
            <p:cNvSpPr/>
            <p:nvPr/>
          </p:nvSpPr>
          <p:spPr>
            <a:xfrm>
              <a:off x="0" y="0"/>
              <a:ext cx="22098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2" name="Picture 2" descr="G:\TGI bv\Pictures\TGI Group Int. 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396" y="609600"/>
              <a:ext cx="1981204" cy="609601"/>
            </a:xfrm>
            <a:prstGeom prst="rect">
              <a:avLst/>
            </a:prstGeom>
            <a:noFill/>
          </p:spPr>
        </p:pic>
      </p:grpSp>
      <p:sp>
        <p:nvSpPr>
          <p:cNvPr id="19459" name="AutoShape 3" descr="data:image/jpeg;base64,/9j/4AAQSkZJRgABAQAAAQABAAD/2wCEAAkGBhISEBQUEhQSFRAWFRcXFBcUFxUSFhUVFBAVFBQVFBQXGyYeFxkjGhQUHy8gJCcpLCwsFR4xNTAqNSYrLCkBCQoKDgwOGg8PGiwkHyQwKSowKiwsLCwsLC8sLCkpLCwvKi8sNCwsKiwsLCk1LCwtLCwsLC0tLCwsLDQpKS0sLP/AABEIAMwAzAMBIgACEQEDEQH/xAAcAAEAAgMBAQEAAAAAAAAAAAAABQYDBAcCAQj/xABBEAABAwIDBQQHBQcCBwAAAAABAAIDBBESITEFBkFRYXGBkaEHEyIjMrHRFEJSwfAzU2KCouHxcpIVJDRjk7LS/8QAGwEBAAMBAQEBAAAAAAAAAAAAAAMEBQIGAQf/xAAtEQABAwIFAQcFAQEAAAAAAAABAAIDBBESITFBUQUTIjJhgbHwFHGRodEkI//aAAwDAQACEQMRAD8A7iiIiIiIiIiIiIiIiIiIiIiIiIiIiIiIiIiIiIiIiIiIiIiIiIiIiIiIiIiIiIiIiIiIiIiIiIiLDLVsb8T2DtcB8yiXWZFqf8Vg/exf72/Ve46+J3wyRk9HNPyK+2K+YhythEui+L6iIiIiIiIiIiIiIiIiIiIiIiIiIiIiIiIiLzJIGgkkADMk5ABUvbe+5dibT5NGRk4uP8A4DquXuDGlztFDNMyJuJys+09uQwD3jhf8Izce76qr1W/Mz5CyGINA+88i5NrgDgPNVpuJ7va0JzJNyT1PFbjBheLloNuOfS+HsAzPJZ7eo3cWsZfj4Fm/WvkOQsPm6sJlLheR7ibYrOLxYdlgFqDakIIw4COJa0EC/M2yWNtYCC1z9SDcHuGegW/TQscPfNaWi/tvaNBwLtb5qZk13gStcL6fLKUODvDb1WSOUvbdj8jxbY6ajNRe2KWoLD7Qkj+8MDQ4AZ30uRlwzW1u5GcbwCMGtj8VzkD4BSm0qxkLbnN5Bwt/EfyHVaIaYpMLRddtcySLGclRIa+WP4JJG9jjbw0U3szfeoDg14ZKDkL+7d2YhlftCiZGXdnhbcnPMNFzpxsO1assOuhGY5g2PDotZzWSXaRn9vnuqLJnNzaV0yg3jikIabxv/C/K55NdoT01UoSuZbKqg8GOV4B0jx5h3JhOl+V+aDac7SY8ZBucIBxgtFr4HniOLSsnsy15ZJlbfb7/AN1turf1rmtuW3+y6WZRzCeubzC5c/aEnGaTwP1Xhte799IO4/VaQ6bcXDv0s13XrGxZ+wuqh45hely+PaUo+Go8b/mFv0u8dU38Mg/hNz5fRcO6a8aEeymj65GfE0+lj7LoKKs7N30jecMgLHdfqrHFMHC4NwqEsL4jZwWtBVRVAvG669oiKJWUREREREREXiedrGlziA0C5JyAAXtcu313vNRIYIT7phsSPvuGp/0jhz15LoAWLnGwGZKhmlETC4r3vNvaah/q2XEPLQu5F30UbGMOdri36K0aajLRiNyfqpB8hLQ3Jecrao1D8smjQfN15qSV0zi4rapqkH4Rnz5de5SFPTi3z5nrfisGy6UEAXH+LX+asFNQXIJ0sMuzl8+9XOmVBpsRLcjp5kbXVptKZWALVp9ngtcXBtiDmRpcG1kkonYWlxvwFyTawy171OsibbPTqvMrmEYTYt6Znpa3HRW6aomEmJ2YJvzrxwrstIwx4QbGygYS6Nwc3Uc9CORWPadW6YguaBYWyJN7m/HRSD4clpzR2XogGl2PdefEsjGmK+SiXxLVnAGpW7UyclGThWArUQvqvkOF5LcLr2JDhnhDcziZ94dma020bxKxrvZaSXtLdHYW3GE8Li3C9l8dIWm7SQRoRkRlbLuJWKj2jhkj9Y5/qmEkAe1a7C29jqLHTwChnbNgcYzsct72OnrbyV4NyyVogu12MBpI1a74Xj8J5dDw7MlcdmR09RHjawcnNIGJjhq1w5/PIhU+WZjI3Pe5ojDQcerbG1jl2hacO8rqN7Z7OwXa2oa04muiIJbKx33i0kW45kHULyvTZZyMGdtPsfn4uOV3BhBs5oIKv8+7NO7VjfBQ1duK3WJxafFWqmqGyMa9hDmOAc1wzBBFwQsi2WVUzDk5WpenU0ozYPTJcxraOSI4Z2lzdA4ajsP5FbeyNtup3AF2KA6Hl9OxXqtoWStLXAEFc72vswwS4D+zdp0/wtaCdlSCx4z4/nmvO1dJJQuEsZy53HkeQuk084e0OGhWRVTcnaBLXRO1acuxWtY08XZPLV6ekqBUQiRERFCrSIiIipvpL3mNNTiKM2nnu0EatjH7R3Q5ho6u6LnWxoMgSM/yWvvjt8VW0JX3JjafVR2/CxxbcX4Fxc7vWxsx1h3Kn1guiiZFzmf56Lz/AFSQmzdlOlwI0sEgDbXOt1Gy1tha+az0UlyL6DNeba0nNZrHWVn2RFkOFzfgBa1rlWOMgNFlX6CquRewFu05C6mop/DzPXotqibLM3ABkN+FtRTxxsGa3Gt4dPPtQt8j26fNfI5F9fKtyOLsxhC+PmDxdalQ3XryyURVqSqZVE1Mi0IhYLGmdifdRtQo+ZbtQ9R8zlaCswlaNQtOLB6xuO+C4xWyNr6/rktqdyjp3KUC4sr7Vat4dlsGz3siaTgwvtckttIS4562u7Jc4b690RABMMZueIYX2bfpew+atMG26iYfZ2lgxtwY3BxdhDc7uBzJAteytbdgsio/Uagj2yBbET8RP6ysOS839S7pcfZz95xdfzsdT99VMw2FitX0M7ymzqOU5C76cni2/vIx2E4gORPJdUXGaXZYpXCWHFjY5r2g55tviaD/ABNLm967FTVDZGNe03a5oc08w4XB8Cvn1MdQ4vj0VyCTGCOFkVV38hHqg7iCPorUqfvxU3wR8zc9jcyrlCD2zbKn1YgUrrrQ3TcftZ6tBPl/dX9UncimLpHycMgO79eSuyk6gQZbcAKLorSKa53JKIiLPWyiht8Nq/ZqGolGTmxnD/rd7DP6nBTKoPpnrMNAxg1knYD2NDnn/wBQpIm4ngLlxsLri1K/3rRyLPJ1/wAlZYJbMFvM9Lkk8AqjRv8AfA8iD4G6sk02GJvN3s9gABJPPgLdVx1aAz1EUY3WDWMxyMat6N4dezhlzuO8XHtDsz6KUogRfTPjwyzJ7gFV6KpN9VYaKf2XX/C6/X2CO85rqo6ExjMTHHJVXwhpsrLs+Sw4i/E/Ef8A5HmpmGrVZhqc1vRVa1YqSOBmBgVJzySrGyrXySrUM2rR1UvvZL72hst+Sa6jqp68GsWnU1d1I1huvosQsU0i0Znr3LKtSWRTgK5CFhnco2octuoeoyqkUzAtFoUvuZNaoN23Babn8NiD33Nh/hXWqqTbryVW3Opx6p7+JNr8bCxtflckqcqDYtPAZL8+67MH1jrbWH4XXJXkZkdfmFb9xarFSlnGJ7mfy3xs8nAdyp08gAuOBU5uHU2nqWZWLI3993scfAMUXS394t5+f1Kd9prchXKpnDGlx0AXNNp1Tp5iRm55wtHJt9e9TO9+8AJ9U05fet8ln3Q2AR76Qe0dAeAXtadgpojK/U6LMrZHV84p4tBqVPbB2aIYWt42z7VJIiyHvL3Fx3XpYo2xMDG6BEReXvAFyuVIsdXVNjaXONgFxn0obZdO2I/cEjsP/idmrbvHtozPLGn3bTn1P0VD36Puoukh84nLbp6Xs2Y3a+y88+u7epaxh7ov6mxVDp58L7qwS+3C0jg6+YvkRZwvzFlVnnMrfoa1zSM8uXA9q5qKcyObJH4m6efkr8kWIhw1CnIIQG4jzsB2C5Py8QpejmFv1b+x66KMLfWWw8vhvne9z3nryXqmlt+tQQu6KV1REcTu+DmOOBbj5dUHd8XOu/krDHPb9W8Vtx1ShIqy5GIkjqSTbkCVty1LL+xiA/isTf8Al4KzciweM+RoqToeFLtql9NSogVC9faF1gUXZqRfULA+ZahnWN8y+4VIyJZ5JlqySrG+Za7pV1hV+Nll9qJFF10mdlt48UgHVRdfJd57VKwZq61qu+51cDTuaBmHG/W+YPTI27lLTVjQLX4KmbtT4I3m+dxl3G3jn4LblrDxX5v1eLDWyAc3/OarPkAcWqRqNoE5cFm2PtB8MskjfvRYB0Jex1/IqIpYnPNzoFaN0KNk9V6si4ZGXnlcPa0DzPgtXo9AIv8ATPkNhysmSZ8soig8R34Uruxu46V3rZb2vcA8TzKvjGACw0XyKINFhovau1FQ6d1zpwvSUVEykjwjXc8oiIqyvIqzvftnAz1bT7bvIcSrFUShrSTwC5htGtMsrnnS9h2DRaNBB2j8R0CxurVRij7NurvZYWNOQGbjkO1e/SFu16vZPrLXeyaN7j0JLD3e0FO7n7KxvMrhkMm/mVZt5dkCpo54MveRua3o612HucGnuVqsqsLwweqqdJo7t7Z3p/V+VqhlnFfYws1VGbAkWcMnA6gjIg96xsCtNWzspbZU9jrbXzaQOztW01xv/js/soiI2UhBVnQ3tl+u0cD0RwMRdM0DTPbIemaryN1K34nErM2UhY4znniwYb2B0OvHU3vw4rIysxWBAI0GocByB+t1jDr8ZObTa5/G3zZZxlYVlbULIJ17NI1zPZNnC98RFnd+jD5fNR77tJBBuMjfgeq1aSugqweyOm26kY1r/Ct0zryZlrsBPBSVJsWR+gurZIGqnbCtB8qwYySrZR7nyO+JjgOfJSDfR+8ciOBUJqY27qw2Iqi7KjJlJ5NJ8lGFnxPOl7DqV0yHcx8bJTa5LbC3VUbbtFgIYNG+buJXTJ2vcbKTDYKMo6pzDkfoehHEKfpnsd7RcA3lxHS2qrYC+l5tqVVqqOGeRsjxmP391UqKcTDWx5U9XbdGTIu8q+eh6nJNTKdLRMH9chsf52juXJYGWBdyXefRfssw7OiLhZ8t5T2Ptg/oDVXrnXaF3RUkcJ7n5VsREWStVERERQW99XgpyBqcvHJc/wAOQA1OXirfv2/2WDhi/IqrQftI+WJvzXoqBuGG/wByvG9VcX1DhxYLo+w6MRwtaOSkFjp/hHYsiwHuLnEleuiYGMDRsF+fvSdu79mr5LC0U95Y+WIn3je52fY8KlAWX6P9IO6322kLWgGeP24ergM2X/iGXbZcElo2nOxB0I0II1BHArYpZg9meoUT22K0WFbsMWVzpfxIF7ea+NpG9fFSFLC3CRbM8excdSkk+mcI9d/tuqtRiwHCtP7Vfs/VlmppiNPLVa9TR5myzbPpnE6FeM7PhZnZ8KWppnXyHapaj2aXnNrSdMxoOVwtnYm7l7F2Q6q2UpjjFmNxO5q3S0UpdiZceYyX1sbYs3Ot7rQot0mkBxGEcQc+8X/NTVLSwRfCLuRkEknxGw5KSptnAL0LQWMwyOuVeZLI8WYLDkr1BUvOgFlIRNB1C8RsAWUFV3kHQK5GwjxG68upWgGxyPPNc8313UcSXRgG+o4roNY8WA4Kj717VDnYbkW0c05g/mpIC4OuF0baLlVZQvY4hzSO0LW9XmrRVVsoNnESM4Ei61TGwjGW4TwstTGTqoCVj2DsE1VTDTC9nOvIRwjGbz4Zd6/RDGAAACwAsByA0VI9F+7PqYXVMg97MBhvq2LVv+7J3YGq8rIqpMb7DZWom2aiIiqqZERERVffmnvEHfhI+ipjyciNRn4LqO0qMSxuaeIXNJqcxPMb9R5jgVv9OlDo8G4XlOrQFs2LZ3uF0HYG02ywtIOdsx1UouXUdZJC7FGe0cCrDTb9C3vGEHpmqlRQPxEx5hXaXqsYYGT5Eb7FXBco9KG5hjc6shb7t3/UNH3XfvR0PHkc+JVwO/cPJ3gVq1W/bCCAwuBFiCBYg5EEHgo4aaoY64arUnVKS2bwuJObbsWemvfIEq0P2JDjcWMLWE3DL3DegPJb1Ls4D4WgLXEJt3llydaj0jBKhINiOksTkp3Z2yWM0GJ3MqVpdlk6qYpqBrVnijpoTcC6rRipnOXdC0aagc7XRTVJs5rV7Y5oR9e0cUe9zsmjJasNNFD3nm581usaAveMKIdta/wi6+ese7U4QoDHbNxsrH1bNGZqTkrQF8FQSMuKh5ayKPU4nLTl28XPAGQ6LgAOHd/K6a5zs3G3kpDeHbIjGFpztmVzraM5cSpPaVUZJHHqtQUnEq1EzCFxJNc5KNipzx0Vj3Q3W+1yh8g/5aM5/wDccNGDpz8OOWCg2SZnZ+zENTxPRvVX3Z07Y2NYwBrGiwA4KOonwjC3X2UsEZf3jorEF9WnBV3W20rMWgvqIiIiIiIig94d3mztuMnjQqcRSRyOjdiaoZoWTMLHjJcoqoJIXYZGkdeB7CvLZwdV1Cr2eyQWe0EdVXK3cRhzjJb01HgVtxdQjd48ivLVHSKiM/8AI4hwdVU8LCvvq2qVm3JnGhafELVdurUj7o8VcE8R0eFkvpakeKL9LAzAFsR1TQvrN1Kk8AO/+y2otzZ+JHmVy+WHdykip6q/dj/SxDanJev+IvOiyS7tyMHNV7atJVNvgdboR+YVJ1TANM1rx0Va8d42U4Z3H4nALw6uibq65XPqmeqB9sOPZmF8i2mB8RdfqCFRfUTP7sYA9QrAoHN8Wa6C7bzQPZsAoao3lkcclXTtpp+8vUe0Gc79maR058Uxuf0rLI8IUw2qe85rbgyJJPBRFPW3OQP67VtMc93RTmSNuV132UjtAt4W71ngo8Ru7Tl9VipqYqVpqUqrJUk5NyViKjAzfn7LZp8hYaLehWOnoSpOn2eVUV5eqS6mYdFr09JZbjWoi+oiIiIiIiIiIiIiIiIiIiIiIi8OiBWrNstjtQFuoiKAqN1o3cAoyfcaM8ArkiIqE70fs5INwm8lfURFSodzGjgtuLdVo4K1IiKBi3faOC3ItktHBSSIi1mUYCzNjC9oiIiIiIiIiIiIiIiIiIiIiIiIiIiIiIiIiIiIiIiIiIiIiIiIiIiIiIiIiIiIiIiIiL//2Q=="/>
          <p:cNvSpPr>
            <a:spLocks noChangeAspect="1" noChangeArrowheads="1"/>
          </p:cNvSpPr>
          <p:nvPr/>
        </p:nvSpPr>
        <p:spPr bwMode="auto">
          <a:xfrm>
            <a:off x="63500" y="-942975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1" name="AutoShape 5" descr="data:image/jpeg;base64,/9j/4AAQSkZJRgABAQAAAQABAAD/2wCEAAkGBhISEBQUEhQSFRAWFRcXFBcUFxUSFhUVFBAVFBQVFBQXGyYeFxkjGhQUHy8gJCcpLCwsFR4xNTAqNSYrLCkBCQoKDgwOGg8PGiwkHyQwKSowKiwsLCwsLC8sLCkpLCwvKi8sNCwsKiwsLCk1LCwtLCwsLC0tLCwsLDQpKS0sLP/AABEIAMwAzAMBIgACEQEDEQH/xAAcAAEAAgMBAQEAAAAAAAAAAAAABQYDBAcCAQj/xABBEAABAwIDBQQHBQcCBwAAAAABAAIDBBESITEFBkFRYXGBkaEHEyIjMrHRFEJSwfAzU2KCouHxcpIVJDRjk7LS/8QAGwEBAAMBAQEBAAAAAAAAAAAAAAMEBQIGAQf/xAAtEQABAwIFAQcFAQEAAAAAAAABAAIDBBESITFBUQUTIjJhgbHwFHGRodEkI//aAAwDAQACEQMRAD8A7iiIiIiIiIiIiIiIiIiIiIiIiIiIiIiIiIiIiIiIiIiIiIiIiIiIiIiIiIiIiIiIiIiIiIiIiIiLDLVsb8T2DtcB8yiXWZFqf8Vg/exf72/Ve46+J3wyRk9HNPyK+2K+YhythEui+L6iIiIiIiIiIiIiIiIiIiIiIiIiIiIiIiIiLzJIGgkkADMk5ABUvbe+5dibT5NGRk4uP8A4DquXuDGlztFDNMyJuJys+09uQwD3jhf8Izce76qr1W/Mz5CyGINA+88i5NrgDgPNVpuJ7va0JzJNyT1PFbjBheLloNuOfS+HsAzPJZ7eo3cWsZfj4Fm/WvkOQsPm6sJlLheR7ibYrOLxYdlgFqDakIIw4COJa0EC/M2yWNtYCC1z9SDcHuGegW/TQscPfNaWi/tvaNBwLtb5qZk13gStcL6fLKUODvDb1WSOUvbdj8jxbY6ajNRe2KWoLD7Qkj+8MDQ4AZ30uRlwzW1u5GcbwCMGtj8VzkD4BSm0qxkLbnN5Bwt/EfyHVaIaYpMLRddtcySLGclRIa+WP4JJG9jjbw0U3szfeoDg14ZKDkL+7d2YhlftCiZGXdnhbcnPMNFzpxsO1assOuhGY5g2PDotZzWSXaRn9vnuqLJnNzaV0yg3jikIabxv/C/K55NdoT01UoSuZbKqg8GOV4B0jx5h3JhOl+V+aDac7SY8ZBucIBxgtFr4HniOLSsnsy15ZJlbfb7/AN1turf1rmtuW3+y6WZRzCeubzC5c/aEnGaTwP1Xhte799IO4/VaQ6bcXDv0s13XrGxZ+wuqh45hely+PaUo+Go8b/mFv0u8dU38Mg/hNz5fRcO6a8aEeymj65GfE0+lj7LoKKs7N30jecMgLHdfqrHFMHC4NwqEsL4jZwWtBVRVAvG669oiKJWUREREREREXiedrGlziA0C5JyAAXtcu313vNRIYIT7phsSPvuGp/0jhz15LoAWLnGwGZKhmlETC4r3vNvaah/q2XEPLQu5F30UbGMOdri36K0aajLRiNyfqpB8hLQ3Jecrao1D8smjQfN15qSV0zi4rapqkH4Rnz5de5SFPTi3z5nrfisGy6UEAXH+LX+asFNQXIJ0sMuzl8+9XOmVBpsRLcjp5kbXVptKZWALVp9ngtcXBtiDmRpcG1kkonYWlxvwFyTawy171OsibbPTqvMrmEYTYt6Znpa3HRW6aomEmJ2YJvzrxwrstIwx4QbGygYS6Nwc3Uc9CORWPadW6YguaBYWyJN7m/HRSD4clpzR2XogGl2PdefEsjGmK+SiXxLVnAGpW7UyclGThWArUQvqvkOF5LcLr2JDhnhDcziZ94dma020bxKxrvZaSXtLdHYW3GE8Li3C9l8dIWm7SQRoRkRlbLuJWKj2jhkj9Y5/qmEkAe1a7C29jqLHTwChnbNgcYzsct72OnrbyV4NyyVogu12MBpI1a74Xj8J5dDw7MlcdmR09RHjawcnNIGJjhq1w5/PIhU+WZjI3Pe5ojDQcerbG1jl2hacO8rqN7Z7OwXa2oa04muiIJbKx33i0kW45kHULyvTZZyMGdtPsfn4uOV3BhBs5oIKv8+7NO7VjfBQ1duK3WJxafFWqmqGyMa9hDmOAc1wzBBFwQsi2WVUzDk5WpenU0ozYPTJcxraOSI4Z2lzdA4ajsP5FbeyNtup3AF2KA6Hl9OxXqtoWStLXAEFc72vswwS4D+zdp0/wtaCdlSCx4z4/nmvO1dJJQuEsZy53HkeQuk084e0OGhWRVTcnaBLXRO1acuxWtY08XZPLV6ekqBUQiRERFCrSIiIipvpL3mNNTiKM2nnu0EatjH7R3Q5ho6u6LnWxoMgSM/yWvvjt8VW0JX3JjafVR2/CxxbcX4Fxc7vWxsx1h3Kn1guiiZFzmf56Lz/AFSQmzdlOlwI0sEgDbXOt1Gy1tha+az0UlyL6DNeba0nNZrHWVn2RFkOFzfgBa1rlWOMgNFlX6CquRewFu05C6mop/DzPXotqibLM3ABkN+FtRTxxsGa3Gt4dPPtQt8j26fNfI5F9fKtyOLsxhC+PmDxdalQ3XryyURVqSqZVE1Mi0IhYLGmdifdRtQo+ZbtQ9R8zlaCswlaNQtOLB6xuO+C4xWyNr6/rktqdyjp3KUC4sr7Vat4dlsGz3siaTgwvtckttIS4562u7Jc4b690RABMMZueIYX2bfpew+atMG26iYfZ2lgxtwY3BxdhDc7uBzJAteytbdgsio/Uagj2yBbET8RP6ysOS839S7pcfZz95xdfzsdT99VMw2FitX0M7ymzqOU5C76cni2/vIx2E4gORPJdUXGaXZYpXCWHFjY5r2g55tviaD/ABNLm967FTVDZGNe03a5oc08w4XB8Cvn1MdQ4vj0VyCTGCOFkVV38hHqg7iCPorUqfvxU3wR8zc9jcyrlCD2zbKn1YgUrrrQ3TcftZ6tBPl/dX9UncimLpHycMgO79eSuyk6gQZbcAKLorSKa53JKIiLPWyiht8Nq/ZqGolGTmxnD/rd7DP6nBTKoPpnrMNAxg1knYD2NDnn/wBQpIm4ngLlxsLri1K/3rRyLPJ1/wAlZYJbMFvM9Lkk8AqjRv8AfA8iD4G6sk02GJvN3s9gABJPPgLdVx1aAz1EUY3WDWMxyMat6N4dezhlzuO8XHtDsz6KUogRfTPjwyzJ7gFV6KpN9VYaKf2XX/C6/X2CO85rqo6ExjMTHHJVXwhpsrLs+Sw4i/E/Ef8A5HmpmGrVZhqc1vRVa1YqSOBmBgVJzySrGyrXySrUM2rR1UvvZL72hst+Sa6jqp68GsWnU1d1I1huvosQsU0i0Znr3LKtSWRTgK5CFhnco2octuoeoyqkUzAtFoUvuZNaoN23Babn8NiD33Nh/hXWqqTbryVW3Opx6p7+JNr8bCxtflckqcqDYtPAZL8+67MH1jrbWH4XXJXkZkdfmFb9xarFSlnGJ7mfy3xs8nAdyp08gAuOBU5uHU2nqWZWLI3993scfAMUXS394t5+f1Kd9prchXKpnDGlx0AXNNp1Tp5iRm55wtHJt9e9TO9+8AJ9U05fet8ln3Q2AR76Qe0dAeAXtadgpojK/U6LMrZHV84p4tBqVPbB2aIYWt42z7VJIiyHvL3Fx3XpYo2xMDG6BEReXvAFyuVIsdXVNjaXONgFxn0obZdO2I/cEjsP/idmrbvHtozPLGn3bTn1P0VD36Puoukh84nLbp6Xs2Y3a+y88+u7epaxh7ov6mxVDp58L7qwS+3C0jg6+YvkRZwvzFlVnnMrfoa1zSM8uXA9q5qKcyObJH4m6efkr8kWIhw1CnIIQG4jzsB2C5Py8QpejmFv1b+x66KMLfWWw8vhvne9z3nryXqmlt+tQQu6KV1REcTu+DmOOBbj5dUHd8XOu/krDHPb9W8Vtx1ShIqy5GIkjqSTbkCVty1LL+xiA/isTf8Al4KzciweM+RoqToeFLtql9NSogVC9faF1gUXZqRfULA+ZahnWN8y+4VIyJZ5JlqySrG+Za7pV1hV+Nll9qJFF10mdlt48UgHVRdfJd57VKwZq61qu+51cDTuaBmHG/W+YPTI27lLTVjQLX4KmbtT4I3m+dxl3G3jn4LblrDxX5v1eLDWyAc3/OarPkAcWqRqNoE5cFm2PtB8MskjfvRYB0Jex1/IqIpYnPNzoFaN0KNk9V6si4ZGXnlcPa0DzPgtXo9AIv8ATPkNhysmSZ8soig8R34Uruxu46V3rZb2vcA8TzKvjGACw0XyKINFhovau1FQ6d1zpwvSUVEykjwjXc8oiIqyvIqzvftnAz1bT7bvIcSrFUShrSTwC5htGtMsrnnS9h2DRaNBB2j8R0CxurVRij7NurvZYWNOQGbjkO1e/SFu16vZPrLXeyaN7j0JLD3e0FO7n7KxvMrhkMm/mVZt5dkCpo54MveRua3o612HucGnuVqsqsLwweqqdJo7t7Z3p/V+VqhlnFfYws1VGbAkWcMnA6gjIg96xsCtNWzspbZU9jrbXzaQOztW01xv/js/soiI2UhBVnQ3tl+u0cD0RwMRdM0DTPbIemaryN1K34nErM2UhY4znniwYb2B0OvHU3vw4rIysxWBAI0GocByB+t1jDr8ZObTa5/G3zZZxlYVlbULIJ17NI1zPZNnC98RFnd+jD5fNR77tJBBuMjfgeq1aSugqweyOm26kY1r/Ct0zryZlrsBPBSVJsWR+gurZIGqnbCtB8qwYySrZR7nyO+JjgOfJSDfR+8ciOBUJqY27qw2Iqi7KjJlJ5NJ8lGFnxPOl7DqV0yHcx8bJTa5LbC3VUbbtFgIYNG+buJXTJ2vcbKTDYKMo6pzDkfoehHEKfpnsd7RcA3lxHS2qrYC+l5tqVVqqOGeRsjxmP391UqKcTDWx5U9XbdGTIu8q+eh6nJNTKdLRMH9chsf52juXJYGWBdyXefRfssw7OiLhZ8t5T2Ptg/oDVXrnXaF3RUkcJ7n5VsREWStVERERQW99XgpyBqcvHJc/wAOQA1OXirfv2/2WDhi/IqrQftI+WJvzXoqBuGG/wByvG9VcX1DhxYLo+w6MRwtaOSkFjp/hHYsiwHuLnEleuiYGMDRsF+fvSdu79mr5LC0U95Y+WIn3je52fY8KlAWX6P9IO6322kLWgGeP24ergM2X/iGXbZcElo2nOxB0I0II1BHArYpZg9meoUT22K0WFbsMWVzpfxIF7ea+NpG9fFSFLC3CRbM8excdSkk+mcI9d/tuqtRiwHCtP7Vfs/VlmppiNPLVa9TR5myzbPpnE6FeM7PhZnZ8KWppnXyHapaj2aXnNrSdMxoOVwtnYm7l7F2Q6q2UpjjFmNxO5q3S0UpdiZceYyX1sbYs3Ot7rQot0mkBxGEcQc+8X/NTVLSwRfCLuRkEknxGw5KSptnAL0LQWMwyOuVeZLI8WYLDkr1BUvOgFlIRNB1C8RsAWUFV3kHQK5GwjxG68upWgGxyPPNc8313UcSXRgG+o4roNY8WA4Kj717VDnYbkW0c05g/mpIC4OuF0baLlVZQvY4hzSO0LW9XmrRVVsoNnESM4Ei61TGwjGW4TwstTGTqoCVj2DsE1VTDTC9nOvIRwjGbz4Zd6/RDGAAACwAsByA0VI9F+7PqYXVMg97MBhvq2LVv+7J3YGq8rIqpMb7DZWom2aiIiqqZERERVffmnvEHfhI+ipjyciNRn4LqO0qMSxuaeIXNJqcxPMb9R5jgVv9OlDo8G4XlOrQFs2LZ3uF0HYG02ywtIOdsx1UouXUdZJC7FGe0cCrDTb9C3vGEHpmqlRQPxEx5hXaXqsYYGT5Eb7FXBco9KG5hjc6shb7t3/UNH3XfvR0PHkc+JVwO/cPJ3gVq1W/bCCAwuBFiCBYg5EEHgo4aaoY64arUnVKS2bwuJObbsWemvfIEq0P2JDjcWMLWE3DL3DegPJb1Ls4D4WgLXEJt3llydaj0jBKhINiOksTkp3Z2yWM0GJ3MqVpdlk6qYpqBrVnijpoTcC6rRipnOXdC0aagc7XRTVJs5rV7Y5oR9e0cUe9zsmjJasNNFD3nm581usaAveMKIdta/wi6+ese7U4QoDHbNxsrH1bNGZqTkrQF8FQSMuKh5ayKPU4nLTl28XPAGQ6LgAOHd/K6a5zs3G3kpDeHbIjGFpztmVzraM5cSpPaVUZJHHqtQUnEq1EzCFxJNc5KNipzx0Vj3Q3W+1yh8g/5aM5/wDccNGDpz8OOWCg2SZnZ+zENTxPRvVX3Z07Y2NYwBrGiwA4KOonwjC3X2UsEZf3jorEF9WnBV3W20rMWgvqIiIiIiIig94d3mztuMnjQqcRSRyOjdiaoZoWTMLHjJcoqoJIXYZGkdeB7CvLZwdV1Cr2eyQWe0EdVXK3cRhzjJb01HgVtxdQjd48ivLVHSKiM/8AI4hwdVU8LCvvq2qVm3JnGhafELVdurUj7o8VcE8R0eFkvpakeKL9LAzAFsR1TQvrN1Kk8AO/+y2otzZ+JHmVy+WHdykip6q/dj/SxDanJev+IvOiyS7tyMHNV7atJVNvgdboR+YVJ1TANM1rx0Va8d42U4Z3H4nALw6uibq65XPqmeqB9sOPZmF8i2mB8RdfqCFRfUTP7sYA9QrAoHN8Wa6C7bzQPZsAoao3lkcclXTtpp+8vUe0Gc79maR058Uxuf0rLI8IUw2qe85rbgyJJPBRFPW3OQP67VtMc93RTmSNuV132UjtAt4W71ngo8Ru7Tl9VipqYqVpqUqrJUk5NyViKjAzfn7LZp8hYaLehWOnoSpOn2eVUV5eqS6mYdFr09JZbjWoi+oiIiIiIiIiIiIiIiIiIiIiIi8OiBWrNstjtQFuoiKAqN1o3cAoyfcaM8ArkiIqE70fs5INwm8lfURFSodzGjgtuLdVo4K1IiKBi3faOC3ItktHBSSIi1mUYCzNjC9oiIiIiIiIiIiIiIiIiIiIiIiIiIiIiIiIiIiIiIiIiIiIiIiIiIiIiIiIiIiIiIiIiL//2Q=="/>
          <p:cNvSpPr>
            <a:spLocks noChangeAspect="1" noChangeArrowheads="1"/>
          </p:cNvSpPr>
          <p:nvPr/>
        </p:nvSpPr>
        <p:spPr bwMode="auto">
          <a:xfrm>
            <a:off x="63500" y="-942975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-3200400" y="62957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466975" y="1066800"/>
            <a:ext cx="3933825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nl-NL" altLang="zh-CN" sz="20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Our clients are internationally renowned and leading trading companies and manufacturers. 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rg_hi" descr="http://t2.gstatic.com/images?q=tbn:ANd9GcRX3LSgRG0-15KWWhz6ylqW0s_DypXEej0QRWfiKxcPYcEGuGNCCQ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6075" y="1086864"/>
            <a:ext cx="1584008" cy="136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8" name="Text Placeholder 19"/>
          <p:cNvSpPr txBox="1">
            <a:spLocks/>
          </p:cNvSpPr>
          <p:nvPr/>
        </p:nvSpPr>
        <p:spPr>
          <a:xfrm>
            <a:off x="5083810" y="412750"/>
            <a:ext cx="2917190" cy="60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CUSTOMER REFERENCES</a:t>
            </a:r>
            <a:endParaRPr kumimoji="0" lang="nl-NL" b="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ngravers MT" pitchFamily="18" charset="0"/>
            </a:endParaRPr>
          </a:p>
        </p:txBody>
      </p:sp>
      <p:pic>
        <p:nvPicPr>
          <p:cNvPr id="69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228600"/>
            <a:ext cx="609600" cy="60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pic>
        <p:nvPicPr>
          <p:cNvPr id="74" name="il_fi" descr="consultancy_contact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22805"/>
            <a:ext cx="2209800" cy="412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AutoShape 2" descr="Image result for delta electronics logo"/>
          <p:cNvSpPr>
            <a:spLocks noChangeAspect="1" noChangeArrowheads="1"/>
          </p:cNvSpPr>
          <p:nvPr/>
        </p:nvSpPr>
        <p:spPr bwMode="auto">
          <a:xfrm>
            <a:off x="-381055" y="-3504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delta electronics log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2466975" y="2660268"/>
            <a:ext cx="6524624" cy="3902958"/>
            <a:chOff x="2464966" y="2627622"/>
            <a:chExt cx="6524624" cy="390295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991" y="3167754"/>
              <a:ext cx="1540027" cy="471514"/>
            </a:xfrm>
            <a:prstGeom prst="rect">
              <a:avLst/>
            </a:prstGeom>
          </p:spPr>
        </p:pic>
        <p:pic>
          <p:nvPicPr>
            <p:cNvPr id="22" name="Picture 21" descr="http://www.esun3d.net/images/logo.png">
              <a:hlinkClick r:id="rId9"/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591" y="6311601"/>
              <a:ext cx="1000129" cy="208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rg_hi" descr="ANd9GcR5p1qMENxDCbt4umYXSD0MtiUQ9la_LXNFLhWx2wDvGhq-KBy9JA"/>
            <p:cNvPicPr/>
            <p:nvPr/>
          </p:nvPicPr>
          <p:blipFill rotWithShape="1">
            <a:blip r:embed="rId11" cstate="print"/>
            <a:srcRect t="17755" b="17449"/>
            <a:stretch/>
          </p:blipFill>
          <p:spPr bwMode="auto">
            <a:xfrm>
              <a:off x="5257800" y="4489832"/>
              <a:ext cx="1140991" cy="430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rg_hi" descr="ANd9GcTEN4cm3tOgL7UmFJqiATqnFLWTIeemhfAqNjZlzv9DDNLwOEOD"/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995530" y="4941420"/>
              <a:ext cx="917861" cy="537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http://www.yfy.com/album/en_unit_kv/50c6ab1eb7fe4.jpg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5" t="15273" r="47639" b="23137"/>
            <a:stretch/>
          </p:blipFill>
          <p:spPr bwMode="auto">
            <a:xfrm>
              <a:off x="6551191" y="5048234"/>
              <a:ext cx="1298548" cy="36122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991" y="2699083"/>
              <a:ext cx="1464939" cy="346702"/>
            </a:xfrm>
            <a:prstGeom prst="rect">
              <a:avLst/>
            </a:prstGeom>
          </p:spPr>
        </p:pic>
        <p:pic>
          <p:nvPicPr>
            <p:cNvPr id="29" name="il_fi" descr="chicony"/>
            <p:cNvPicPr/>
            <p:nvPr/>
          </p:nvPicPr>
          <p:blipFill rotWithShape="1">
            <a:blip r:embed="rId15" cstate="print"/>
            <a:srcRect l="5052" t="23614" b="29159"/>
            <a:stretch/>
          </p:blipFill>
          <p:spPr bwMode="auto">
            <a:xfrm>
              <a:off x="7833500" y="4402820"/>
              <a:ext cx="1096999" cy="5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 descr="http://www.aleph-hk.com/images/logo_06.jpg"/>
            <p:cNvPicPr/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75288" y="3868926"/>
              <a:ext cx="1404303" cy="5661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" name="rg_hi" descr="ANd9GcRtwGz7HPME8-JbFr9mkDgry8hM81cxkngt2xD8xCMG6fy9xPcg"/>
            <p:cNvPicPr/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496581" y="4522972"/>
              <a:ext cx="1197610" cy="345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il_fi" descr="logo_askey"/>
            <p:cNvPicPr/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528452" y="3853554"/>
              <a:ext cx="1212026" cy="43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rg_hi" descr="ANd9GcTjx7f_Ad0-uTOAEqte6TLZNiU3CAqufrDV2mRJFWK-mCPrTH1bHQ"/>
            <p:cNvPicPr/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236991" y="3396354"/>
              <a:ext cx="1752599" cy="259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204" y="5034186"/>
              <a:ext cx="1352787" cy="495768"/>
            </a:xfrm>
            <a:prstGeom prst="rect">
              <a:avLst/>
            </a:prstGeom>
          </p:spPr>
        </p:pic>
        <p:pic>
          <p:nvPicPr>
            <p:cNvPr id="40" name="Picture 39" descr="http://www.diva.com.tw/template/images/diva_logo.png">
              <a:hlinkClick r:id="rId21" tooltip="&quot;en-global&quot;"/>
            </p:cNvPr>
            <p:cNvPicPr/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791" y="5758555"/>
              <a:ext cx="1066800" cy="304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8" t="21631" r="3072" b="15957"/>
            <a:stretch/>
          </p:blipFill>
          <p:spPr>
            <a:xfrm>
              <a:off x="3809831" y="2627622"/>
              <a:ext cx="1826960" cy="49016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4" b="20213"/>
            <a:stretch/>
          </p:blipFill>
          <p:spPr>
            <a:xfrm>
              <a:off x="2464966" y="4984990"/>
              <a:ext cx="1110230" cy="468764"/>
            </a:xfrm>
            <a:prstGeom prst="rect">
              <a:avLst/>
            </a:prstGeom>
          </p:spPr>
        </p:pic>
        <p:pic>
          <p:nvPicPr>
            <p:cNvPr id="43" name="rg_hi" descr="ANd9GcQ-Sdh9dudIb4wZmNNGBRo-ZJLpua-fdwbQdbD9EkkIN-TC9WuvEA"/>
            <p:cNvPicPr/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272360" y="6257031"/>
              <a:ext cx="609600" cy="239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il_fi" descr="engenius_logo"/>
            <p:cNvPicPr/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856013" y="5696116"/>
              <a:ext cx="1224915" cy="36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rg_hi" descr="ANd9GcQDNk_lGAGgh_l6TOLL1QzxIKsw835UnI2KzB1Mh4k8OKMqAkJI0w"/>
            <p:cNvPicPr/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154622" y="5682354"/>
              <a:ext cx="1143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0427" y="6224631"/>
              <a:ext cx="1450023" cy="29592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979" y="5456573"/>
              <a:ext cx="674167" cy="721359"/>
            </a:xfrm>
            <a:prstGeom prst="rect">
              <a:avLst/>
            </a:prstGeom>
          </p:spPr>
        </p:pic>
        <p:pic>
          <p:nvPicPr>
            <p:cNvPr id="49" name="il_fi" descr="hannspree-logo-D6383EDEF5-seeklogo"/>
            <p:cNvPicPr/>
            <p:nvPr/>
          </p:nvPicPr>
          <p:blipFill rotWithShape="1">
            <a:blip r:embed="rId30" cstate="print"/>
            <a:srcRect t="31390" b="34305"/>
            <a:stretch/>
          </p:blipFill>
          <p:spPr bwMode="auto">
            <a:xfrm>
              <a:off x="3818786" y="4386954"/>
              <a:ext cx="1284605" cy="51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49" descr="TPV Logo">
              <a:hlinkClick r:id="rId31"/>
            </p:cNvPr>
            <p:cNvPicPr/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015382" y="6084175"/>
              <a:ext cx="1295400" cy="446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6383B1A-BFA3-4657-AFB2-6A93A4D5928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95" y="4287182"/>
            <a:ext cx="1288405" cy="700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C1187D-BFC5-46AD-AC21-9F9E4C05CCF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089441"/>
            <a:ext cx="1346257" cy="549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3C48FD-506F-45B2-9CB8-949AB3E451F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50" y="6250601"/>
            <a:ext cx="1418350" cy="378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2551EF-70F9-4E11-8B07-B34E3377666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24200"/>
            <a:ext cx="1676400" cy="695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583DB5-C570-4F9E-AB63-BB39DE6A14F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57650"/>
            <a:ext cx="1590675" cy="209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1997D2-8426-4686-8596-C66F626EA96F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48644"/>
            <a:ext cx="931164" cy="6613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B47509-DB6F-415E-BB0E-2DB709661D3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667000"/>
            <a:ext cx="1404938" cy="5486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73BED0-814C-403D-9F61-AB517238D3C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0000"/>
            <a:ext cx="914400" cy="765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38C6F7-DAF7-4BAD-B595-C86CFD8ABBE5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654040"/>
            <a:ext cx="1600200" cy="365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8F69BC-AC9E-4D5F-BFEA-AD9E23858411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76675"/>
            <a:ext cx="1219200" cy="46672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 descr="data:image/jpeg;base64,/9j/4AAQSkZJRgABAQAAAQABAAD/2wCEAAkGBhISEBQUEhQSFRAWFRcXFBcUFxUSFhUVFBAVFBQVFBQXGyYeFxkjGhQUHy8gJCcpLCwsFR4xNTAqNSYrLCkBCQoKDgwOGg8PGiwkHyQwKSowKiwsLCwsLC8sLCkpLCwvKi8sNCwsKiwsLCk1LCwtLCwsLC0tLCwsLDQpKS0sLP/AABEIAMwAzAMBIgACEQEDEQH/xAAcAAEAAgMBAQEAAAAAAAAAAAAABQYDBAcCAQj/xABBEAABAwIDBQQHBQcCBwAAAAABAAIDBBESITEFBkFRYXGBkaEHEyIjMrHRFEJSwfAzU2KCouHxcpIVJDRjk7LS/8QAGwEBAAMBAQEBAAAAAAAAAAAAAAMEBQIGAQf/xAAtEQABAwIFAQcFAQEAAAAAAAABAAIDBBESITFBUQUTIjJhgbHwFHGRodEkI//aAAwDAQACEQMRAD8A7iiIiIiIiIiIiIiIiIiIiIiIiIiIiIiIiIiIiIiIiIiIiIiIiIiIiIiIiIiIiIiIiIiIiIiIiIiLDLVsb8T2DtcB8yiXWZFqf8Vg/exf72/Ve46+J3wyRk9HNPyK+2K+YhythEui+L6iIiIiIiIiIiIiIiIiIiIiIiIiIiIiIiIiLzJIGgkkADMk5ABUvbe+5dibT5NGRk4uP8A4DquXuDGlztFDNMyJuJys+09uQwD3jhf8Izce76qr1W/Mz5CyGINA+88i5NrgDgPNVpuJ7va0JzJNyT1PFbjBheLloNuOfS+HsAzPJZ7eo3cWsZfj4Fm/WvkOQsPm6sJlLheR7ibYrOLxYdlgFqDakIIw4COJa0EC/M2yWNtYCC1z9SDcHuGegW/TQscPfNaWi/tvaNBwLtb5qZk13gStcL6fLKUODvDb1WSOUvbdj8jxbY6ajNRe2KWoLD7Qkj+8MDQ4AZ30uRlwzW1u5GcbwCMGtj8VzkD4BSm0qxkLbnN5Bwt/EfyHVaIaYpMLRddtcySLGclRIa+WP4JJG9jjbw0U3szfeoDg14ZKDkL+7d2YhlftCiZGXdnhbcnPMNFzpxsO1assOuhGY5g2PDotZzWSXaRn9vnuqLJnNzaV0yg3jikIabxv/C/K55NdoT01UoSuZbKqg8GOV4B0jx5h3JhOl+V+aDac7SY8ZBucIBxgtFr4HniOLSsnsy15ZJlbfb7/AN1turf1rmtuW3+y6WZRzCeubzC5c/aEnGaTwP1Xhte799IO4/VaQ6bcXDv0s13XrGxZ+wuqh45hely+PaUo+Go8b/mFv0u8dU38Mg/hNz5fRcO6a8aEeymj65GfE0+lj7LoKKs7N30jecMgLHdfqrHFMHC4NwqEsL4jZwWtBVRVAvG669oiKJWUREREREREXiedrGlziA0C5JyAAXtcu313vNRIYIT7phsSPvuGp/0jhz15LoAWLnGwGZKhmlETC4r3vNvaah/q2XEPLQu5F30UbGMOdri36K0aajLRiNyfqpB8hLQ3Jecrao1D8smjQfN15qSV0zi4rapqkH4Rnz5de5SFPTi3z5nrfisGy6UEAXH+LX+asFNQXIJ0sMuzl8+9XOmVBpsRLcjp5kbXVptKZWALVp9ngtcXBtiDmRpcG1kkonYWlxvwFyTawy171OsibbPTqvMrmEYTYt6Znpa3HRW6aomEmJ2YJvzrxwrstIwx4QbGygYS6Nwc3Uc9CORWPadW6YguaBYWyJN7m/HRSD4clpzR2XogGl2PdefEsjGmK+SiXxLVnAGpW7UyclGThWArUQvqvkOF5LcLr2JDhnhDcziZ94dma020bxKxrvZaSXtLdHYW3GE8Li3C9l8dIWm7SQRoRkRlbLuJWKj2jhkj9Y5/qmEkAe1a7C29jqLHTwChnbNgcYzsct72OnrbyV4NyyVogu12MBpI1a74Xj8J5dDw7MlcdmR09RHjawcnNIGJjhq1w5/PIhU+WZjI3Pe5ojDQcerbG1jl2hacO8rqN7Z7OwXa2oa04muiIJbKx33i0kW45kHULyvTZZyMGdtPsfn4uOV3BhBs5oIKv8+7NO7VjfBQ1duK3WJxafFWqmqGyMa9hDmOAc1wzBBFwQsi2WVUzDk5WpenU0ozYPTJcxraOSI4Z2lzdA4ajsP5FbeyNtup3AF2KA6Hl9OxXqtoWStLXAEFc72vswwS4D+zdp0/wtaCdlSCx4z4/nmvO1dJJQuEsZy53HkeQuk084e0OGhWRVTcnaBLXRO1acuxWtY08XZPLV6ekqBUQiRERFCrSIiIipvpL3mNNTiKM2nnu0EatjH7R3Q5ho6u6LnWxoMgSM/yWvvjt8VW0JX3JjafVR2/CxxbcX4Fxc7vWxsx1h3Kn1guiiZFzmf56Lz/AFSQmzdlOlwI0sEgDbXOt1Gy1tha+az0UlyL6DNeba0nNZrHWVn2RFkOFzfgBa1rlWOMgNFlX6CquRewFu05C6mop/DzPXotqibLM3ABkN+FtRTxxsGa3Gt4dPPtQt8j26fNfI5F9fKtyOLsxhC+PmDxdalQ3XryyURVqSqZVE1Mi0IhYLGmdifdRtQo+ZbtQ9R8zlaCswlaNQtOLB6xuO+C4xWyNr6/rktqdyjp3KUC4sr7Vat4dlsGz3siaTgwvtckttIS4562u7Jc4b690RABMMZueIYX2bfpew+atMG26iYfZ2lgxtwY3BxdhDc7uBzJAteytbdgsio/Uagj2yBbET8RP6ysOS839S7pcfZz95xdfzsdT99VMw2FitX0M7ymzqOU5C76cni2/vIx2E4gORPJdUXGaXZYpXCWHFjY5r2g55tviaD/ABNLm967FTVDZGNe03a5oc08w4XB8Cvn1MdQ4vj0VyCTGCOFkVV38hHqg7iCPorUqfvxU3wR8zc9jcyrlCD2zbKn1YgUrrrQ3TcftZ6tBPl/dX9UncimLpHycMgO79eSuyk6gQZbcAKLorSKa53JKIiLPWyiht8Nq/ZqGolGTmxnD/rd7DP6nBTKoPpnrMNAxg1knYD2NDnn/wBQpIm4ngLlxsLri1K/3rRyLPJ1/wAlZYJbMFvM9Lkk8AqjRv8AfA8iD4G6sk02GJvN3s9gABJPPgLdVx1aAz1EUY3WDWMxyMat6N4dezhlzuO8XHtDsz6KUogRfTPjwyzJ7gFV6KpN9VYaKf2XX/C6/X2CO85rqo6ExjMTHHJVXwhpsrLs+Sw4i/E/Ef8A5HmpmGrVZhqc1vRVa1YqSOBmBgVJzySrGyrXySrUM2rR1UvvZL72hst+Sa6jqp68GsWnU1d1I1huvosQsU0i0Znr3LKtSWRTgK5CFhnco2octuoeoyqkUzAtFoUvuZNaoN23Babn8NiD33Nh/hXWqqTbryVW3Opx6p7+JNr8bCxtflckqcqDYtPAZL8+67MH1jrbWH4XXJXkZkdfmFb9xarFSlnGJ7mfy3xs8nAdyp08gAuOBU5uHU2nqWZWLI3993scfAMUXS394t5+f1Kd9prchXKpnDGlx0AXNNp1Tp5iRm55wtHJt9e9TO9+8AJ9U05fet8ln3Q2AR76Qe0dAeAXtadgpojK/U6LMrZHV84p4tBqVPbB2aIYWt42z7VJIiyHvL3Fx3XpYo2xMDG6BEReXvAFyuVIsdXVNjaXONgFxn0obZdO2I/cEjsP/idmrbvHtozPLGn3bTn1P0VD36Puoukh84nLbp6Xs2Y3a+y88+u7epaxh7ov6mxVDp58L7qwS+3C0jg6+YvkRZwvzFlVnnMrfoa1zSM8uXA9q5qKcyObJH4m6efkr8kWIhw1CnIIQG4jzsB2C5Py8QpejmFv1b+x66KMLfWWw8vhvne9z3nryXqmlt+tQQu6KV1REcTu+DmOOBbj5dUHd8XOu/krDHPb9W8Vtx1ShIqy5GIkjqSTbkCVty1LL+xiA/isTf8Al4KzciweM+RoqToeFLtql9NSogVC9faF1gUXZqRfULA+ZahnWN8y+4VIyJZ5JlqySrG+Za7pV1hV+Nll9qJFF10mdlt48UgHVRdfJd57VKwZq61qu+51cDTuaBmHG/W+YPTI27lLTVjQLX4KmbtT4I3m+dxl3G3jn4LblrDxX5v1eLDWyAc3/OarPkAcWqRqNoE5cFm2PtB8MskjfvRYB0Jex1/IqIpYnPNzoFaN0KNk9V6si4ZGXnlcPa0DzPgtXo9AIv8ATPkNhysmSZ8soig8R34Uruxu46V3rZb2vcA8TzKvjGACw0XyKINFhovau1FQ6d1zpwvSUVEykjwjXc8oiIqyvIqzvftnAz1bT7bvIcSrFUShrSTwC5htGtMsrnnS9h2DRaNBB2j8R0CxurVRij7NurvZYWNOQGbjkO1e/SFu16vZPrLXeyaN7j0JLD3e0FO7n7KxvMrhkMm/mVZt5dkCpo54MveRua3o612HucGnuVqsqsLwweqqdJo7t7Z3p/V+VqhlnFfYws1VGbAkWcMnA6gjIg96xsCtNWzspbZU9jrbXzaQOztW01xv/js/soiI2UhBVnQ3tl+u0cD0RwMRdM0DTPbIemaryN1K34nErM2UhY4znniwYb2B0OvHU3vw4rIysxWBAI0GocByB+t1jDr8ZObTa5/G3zZZxlYVlbULIJ17NI1zPZNnC98RFnd+jD5fNR77tJBBuMjfgeq1aSugqweyOm26kY1r/Ct0zryZlrsBPBSVJsWR+gurZIGqnbCtB8qwYySrZR7nyO+JjgOfJSDfR+8ciOBUJqY27qw2Iqi7KjJlJ5NJ8lGFnxPOl7DqV0yHcx8bJTa5LbC3VUbbtFgIYNG+buJXTJ2vcbKTDYKMo6pzDkfoehHEKfpnsd7RcA3lxHS2qrYC+l5tqVVqqOGeRsjxmP391UqKcTDWx5U9XbdGTIu8q+eh6nJNTKdLRMH9chsf52juXJYGWBdyXefRfssw7OiLhZ8t5T2Ptg/oDVXrnXaF3RUkcJ7n5VsREWStVERERQW99XgpyBqcvHJc/wAOQA1OXirfv2/2WDhi/IqrQftI+WJvzXoqBuGG/wByvG9VcX1DhxYLo+w6MRwtaOSkFjp/hHYsiwHuLnEleuiYGMDRsF+fvSdu79mr5LC0U95Y+WIn3je52fY8KlAWX6P9IO6322kLWgGeP24ergM2X/iGXbZcElo2nOxB0I0II1BHArYpZg9meoUT22K0WFbsMWVzpfxIF7ea+NpG9fFSFLC3CRbM8excdSkk+mcI9d/tuqtRiwHCtP7Vfs/VlmppiNPLVa9TR5myzbPpnE6FeM7PhZnZ8KWppnXyHapaj2aXnNrSdMxoOVwtnYm7l7F2Q6q2UpjjFmNxO5q3S0UpdiZceYyX1sbYs3Ot7rQot0mkBxGEcQc+8X/NTVLSwRfCLuRkEknxGw5KSptnAL0LQWMwyOuVeZLI8WYLDkr1BUvOgFlIRNB1C8RsAWUFV3kHQK5GwjxG68upWgGxyPPNc8313UcSXRgG+o4roNY8WA4Kj717VDnYbkW0c05g/mpIC4OuF0baLlVZQvY4hzSO0LW9XmrRVVsoNnESM4Ei61TGwjGW4TwstTGTqoCVj2DsE1VTDTC9nOvIRwjGbz4Zd6/RDGAAACwAsByA0VI9F+7PqYXVMg97MBhvq2LVv+7J3YGq8rIqpMb7DZWom2aiIiqqZERERVffmnvEHfhI+ipjyciNRn4LqO0qMSxuaeIXNJqcxPMb9R5jgVv9OlDo8G4XlOrQFs2LZ3uF0HYG02ywtIOdsx1UouXUdZJC7FGe0cCrDTb9C3vGEHpmqlRQPxEx5hXaXqsYYGT5Eb7FXBco9KG5hjc6shb7t3/UNH3XfvR0PHkc+JVwO/cPJ3gVq1W/bCCAwuBFiCBYg5EEHgo4aaoY64arUnVKS2bwuJObbsWemvfIEq0P2JDjcWMLWE3DL3DegPJb1Ls4D4WgLXEJt3llydaj0jBKhINiOksTkp3Z2yWM0GJ3MqVpdlk6qYpqBrVnijpoTcC6rRipnOXdC0aagc7XRTVJs5rV7Y5oR9e0cUe9zsmjJasNNFD3nm581usaAveMKIdta/wi6+ese7U4QoDHbNxsrH1bNGZqTkrQF8FQSMuKh5ayKPU4nLTl28XPAGQ6LgAOHd/K6a5zs3G3kpDeHbIjGFpztmVzraM5cSpPaVUZJHHqtQUnEq1EzCFxJNc5KNipzx0Vj3Q3W+1yh8g/5aM5/wDccNGDpz8OOWCg2SZnZ+zENTxPRvVX3Z07Y2NYwBrGiwA4KOonwjC3X2UsEZf3jorEF9WnBV3W20rMWgvqIiIiIiIig94d3mztuMnjQqcRSRyOjdiaoZoWTMLHjJcoqoJIXYZGkdeB7CvLZwdV1Cr2eyQWe0EdVXK3cRhzjJb01HgVtxdQjd48ivLVHSKiM/8AI4hwdVU8LCvvq2qVm3JnGhafELVdurUj7o8VcE8R0eFkvpakeKL9LAzAFsR1TQvrN1Kk8AO/+y2otzZ+JHmVy+WHdykip6q/dj/SxDanJev+IvOiyS7tyMHNV7atJVNvgdboR+YVJ1TANM1rx0Va8d42U4Z3H4nALw6uibq65XPqmeqB9sOPZmF8i2mB8RdfqCFRfUTP7sYA9QrAoHN8Wa6C7bzQPZsAoao3lkcclXTtpp+8vUe0Gc79maR058Uxuf0rLI8IUw2qe85rbgyJJPBRFPW3OQP67VtMc93RTmSNuV132UjtAt4W71ngo8Ru7Tl9VipqYqVpqUqrJUk5NyViKjAzfn7LZp8hYaLehWOnoSpOn2eVUV5eqS6mYdFr09JZbjWoi+oiIiIiIiIiIiIiIiIiIiIiIi8OiBWrNstjtQFuoiKAqN1o3cAoyfcaM8ArkiIqE70fs5INwm8lfURFSodzGjgtuLdVo4K1IiKBi3faOC3ItktHBSSIi1mUYCzNjC9oiIiIiIiIiIiIiIiIiIiIiIiIiIiIiIiIiIiIiIiIiIiIiIiIiIiIiIiIiIiIiIiIiL//2Q=="/>
          <p:cNvSpPr>
            <a:spLocks noChangeAspect="1" noChangeArrowheads="1"/>
          </p:cNvSpPr>
          <p:nvPr/>
        </p:nvSpPr>
        <p:spPr bwMode="auto">
          <a:xfrm>
            <a:off x="63500" y="-942975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1" name="AutoShape 5" descr="data:image/jpeg;base64,/9j/4AAQSkZJRgABAQAAAQABAAD/2wCEAAkGBhISEBQUEhQSFRAWFRcXFBcUFxUSFhUVFBAVFBQVFBQXGyYeFxkjGhQUHy8gJCcpLCwsFR4xNTAqNSYrLCkBCQoKDgwOGg8PGiwkHyQwKSowKiwsLCwsLC8sLCkpLCwvKi8sNCwsKiwsLCk1LCwtLCwsLC0tLCwsLDQpKS0sLP/AABEIAMwAzAMBIgACEQEDEQH/xAAcAAEAAgMBAQEAAAAAAAAAAAAABQYDBAcCAQj/xABBEAABAwIDBQQHBQcCBwAAAAABAAIDBBESITEFBkFRYXGBkaEHEyIjMrHRFEJSwfAzU2KCouHxcpIVJDRjk7LS/8QAGwEBAAMBAQEBAAAAAAAAAAAAAAMEBQIGAQf/xAAtEQABAwIFAQcFAQEAAAAAAAABAAIDBBESITFBUQUTIjJhgbHwFHGRodEkI//aAAwDAQACEQMRAD8A7iiIiIiIiIiIiIiIiIiIiIiIiIiIiIiIiIiIiIiIiIiIiIiIiIiIiIiIiIiIiIiIiIiIiIiIiIiLDLVsb8T2DtcB8yiXWZFqf8Vg/exf72/Ve46+J3wyRk9HNPyK+2K+YhythEui+L6iIiIiIiIiIiIiIiIiIiIiIiIiIiIiIiIiLzJIGgkkADMk5ABUvbe+5dibT5NGRk4uP8A4DquXuDGlztFDNMyJuJys+09uQwD3jhf8Izce76qr1W/Mz5CyGINA+88i5NrgDgPNVpuJ7va0JzJNyT1PFbjBheLloNuOfS+HsAzPJZ7eo3cWsZfj4Fm/WvkOQsPm6sJlLheR7ibYrOLxYdlgFqDakIIw4COJa0EC/M2yWNtYCC1z9SDcHuGegW/TQscPfNaWi/tvaNBwLtb5qZk13gStcL6fLKUODvDb1WSOUvbdj8jxbY6ajNRe2KWoLD7Qkj+8MDQ4AZ30uRlwzW1u5GcbwCMGtj8VzkD4BSm0qxkLbnN5Bwt/EfyHVaIaYpMLRddtcySLGclRIa+WP4JJG9jjbw0U3szfeoDg14ZKDkL+7d2YhlftCiZGXdnhbcnPMNFzpxsO1assOuhGY5g2PDotZzWSXaRn9vnuqLJnNzaV0yg3jikIabxv/C/K55NdoT01UoSuZbKqg8GOV4B0jx5h3JhOl+V+aDac7SY8ZBucIBxgtFr4HniOLSsnsy15ZJlbfb7/AN1turf1rmtuW3+y6WZRzCeubzC5c/aEnGaTwP1Xhte799IO4/VaQ6bcXDv0s13XrGxZ+wuqh45hely+PaUo+Go8b/mFv0u8dU38Mg/hNz5fRcO6a8aEeymj65GfE0+lj7LoKKs7N30jecMgLHdfqrHFMHC4NwqEsL4jZwWtBVRVAvG669oiKJWUREREREREXiedrGlziA0C5JyAAXtcu313vNRIYIT7phsSPvuGp/0jhz15LoAWLnGwGZKhmlETC4r3vNvaah/q2XEPLQu5F30UbGMOdri36K0aajLRiNyfqpB8hLQ3Jecrao1D8smjQfN15qSV0zi4rapqkH4Rnz5de5SFPTi3z5nrfisGy6UEAXH+LX+asFNQXIJ0sMuzl8+9XOmVBpsRLcjp5kbXVptKZWALVp9ngtcXBtiDmRpcG1kkonYWlxvwFyTawy171OsibbPTqvMrmEYTYt6Znpa3HRW6aomEmJ2YJvzrxwrstIwx4QbGygYS6Nwc3Uc9CORWPadW6YguaBYWyJN7m/HRSD4clpzR2XogGl2PdefEsjGmK+SiXxLVnAGpW7UyclGThWArUQvqvkOF5LcLr2JDhnhDcziZ94dma020bxKxrvZaSXtLdHYW3GE8Li3C9l8dIWm7SQRoRkRlbLuJWKj2jhkj9Y5/qmEkAe1a7C29jqLHTwChnbNgcYzsct72OnrbyV4NyyVogu12MBpI1a74Xj8J5dDw7MlcdmR09RHjawcnNIGJjhq1w5/PIhU+WZjI3Pe5ojDQcerbG1jl2hacO8rqN7Z7OwXa2oa04muiIJbKx33i0kW45kHULyvTZZyMGdtPsfn4uOV3BhBs5oIKv8+7NO7VjfBQ1duK3WJxafFWqmqGyMa9hDmOAc1wzBBFwQsi2WVUzDk5WpenU0ozYPTJcxraOSI4Z2lzdA4ajsP5FbeyNtup3AF2KA6Hl9OxXqtoWStLXAEFc72vswwS4D+zdp0/wtaCdlSCx4z4/nmvO1dJJQuEsZy53HkeQuk084e0OGhWRVTcnaBLXRO1acuxWtY08XZPLV6ekqBUQiRERFCrSIiIipvpL3mNNTiKM2nnu0EatjH7R3Q5ho6u6LnWxoMgSM/yWvvjt8VW0JX3JjafVR2/CxxbcX4Fxc7vWxsx1h3Kn1guiiZFzmf56Lz/AFSQmzdlOlwI0sEgDbXOt1Gy1tha+az0UlyL6DNeba0nNZrHWVn2RFkOFzfgBa1rlWOMgNFlX6CquRewFu05C6mop/DzPXotqibLM3ABkN+FtRTxxsGa3Gt4dPPtQt8j26fNfI5F9fKtyOLsxhC+PmDxdalQ3XryyURVqSqZVE1Mi0IhYLGmdifdRtQo+ZbtQ9R8zlaCswlaNQtOLB6xuO+C4xWyNr6/rktqdyjp3KUC4sr7Vat4dlsGz3siaTgwvtckttIS4562u7Jc4b690RABMMZueIYX2bfpew+atMG26iYfZ2lgxtwY3BxdhDc7uBzJAteytbdgsio/Uagj2yBbET8RP6ysOS839S7pcfZz95xdfzsdT99VMw2FitX0M7ymzqOU5C76cni2/vIx2E4gORPJdUXGaXZYpXCWHFjY5r2g55tviaD/ABNLm967FTVDZGNe03a5oc08w4XB8Cvn1MdQ4vj0VyCTGCOFkVV38hHqg7iCPorUqfvxU3wR8zc9jcyrlCD2zbKn1YgUrrrQ3TcftZ6tBPl/dX9UncimLpHycMgO79eSuyk6gQZbcAKLorSKa53JKIiLPWyiht8Nq/ZqGolGTmxnD/rd7DP6nBTKoPpnrMNAxg1knYD2NDnn/wBQpIm4ngLlxsLri1K/3rRyLPJ1/wAlZYJbMFvM9Lkk8AqjRv8AfA8iD4G6sk02GJvN3s9gABJPPgLdVx1aAz1EUY3WDWMxyMat6N4dezhlzuO8XHtDsz6KUogRfTPjwyzJ7gFV6KpN9VYaKf2XX/C6/X2CO85rqo6ExjMTHHJVXwhpsrLs+Sw4i/E/Ef8A5HmpmGrVZhqc1vRVa1YqSOBmBgVJzySrGyrXySrUM2rR1UvvZL72hst+Sa6jqp68GsWnU1d1I1huvosQsU0i0Znr3LKtSWRTgK5CFhnco2octuoeoyqkUzAtFoUvuZNaoN23Babn8NiD33Nh/hXWqqTbryVW3Opx6p7+JNr8bCxtflckqcqDYtPAZL8+67MH1jrbWH4XXJXkZkdfmFb9xarFSlnGJ7mfy3xs8nAdyp08gAuOBU5uHU2nqWZWLI3993scfAMUXS394t5+f1Kd9prchXKpnDGlx0AXNNp1Tp5iRm55wtHJt9e9TO9+8AJ9U05fet8ln3Q2AR76Qe0dAeAXtadgpojK/U6LMrZHV84p4tBqVPbB2aIYWt42z7VJIiyHvL3Fx3XpYo2xMDG6BEReXvAFyuVIsdXVNjaXONgFxn0obZdO2I/cEjsP/idmrbvHtozPLGn3bTn1P0VD36Puoukh84nLbp6Xs2Y3a+y88+u7epaxh7ov6mxVDp58L7qwS+3C0jg6+YvkRZwvzFlVnnMrfoa1zSM8uXA9q5qKcyObJH4m6efkr8kWIhw1CnIIQG4jzsB2C5Py8QpejmFv1b+x66KMLfWWw8vhvne9z3nryXqmlt+tQQu6KV1REcTu+DmOOBbj5dUHd8XOu/krDHPb9W8Vtx1ShIqy5GIkjqSTbkCVty1LL+xiA/isTf8Al4KzciweM+RoqToeFLtql9NSogVC9faF1gUXZqRfULA+ZahnWN8y+4VIyJZ5JlqySrG+Za7pV1hV+Nll9qJFF10mdlt48UgHVRdfJd57VKwZq61qu+51cDTuaBmHG/W+YPTI27lLTVjQLX4KmbtT4I3m+dxl3G3jn4LblrDxX5v1eLDWyAc3/OarPkAcWqRqNoE5cFm2PtB8MskjfvRYB0Jex1/IqIpYnPNzoFaN0KNk9V6si4ZGXnlcPa0DzPgtXo9AIv8ATPkNhysmSZ8soig8R34Uruxu46V3rZb2vcA8TzKvjGACw0XyKINFhovau1FQ6d1zpwvSUVEykjwjXc8oiIqyvIqzvftnAz1bT7bvIcSrFUShrSTwC5htGtMsrnnS9h2DRaNBB2j8R0CxurVRij7NurvZYWNOQGbjkO1e/SFu16vZPrLXeyaN7j0JLD3e0FO7n7KxvMrhkMm/mVZt5dkCpo54MveRua3o612HucGnuVqsqsLwweqqdJo7t7Z3p/V+VqhlnFfYws1VGbAkWcMnA6gjIg96xsCtNWzspbZU9jrbXzaQOztW01xv/js/soiI2UhBVnQ3tl+u0cD0RwMRdM0DTPbIemaryN1K34nErM2UhY4znniwYb2B0OvHU3vw4rIysxWBAI0GocByB+t1jDr8ZObTa5/G3zZZxlYVlbULIJ17NI1zPZNnC98RFnd+jD5fNR77tJBBuMjfgeq1aSugqweyOm26kY1r/Ct0zryZlrsBPBSVJsWR+gurZIGqnbCtB8qwYySrZR7nyO+JjgOfJSDfR+8ciOBUJqY27qw2Iqi7KjJlJ5NJ8lGFnxPOl7DqV0yHcx8bJTa5LbC3VUbbtFgIYNG+buJXTJ2vcbKTDYKMo6pzDkfoehHEKfpnsd7RcA3lxHS2qrYC+l5tqVVqqOGeRsjxmP391UqKcTDWx5U9XbdGTIu8q+eh6nJNTKdLRMH9chsf52juXJYGWBdyXefRfssw7OiLhZ8t5T2Ptg/oDVXrnXaF3RUkcJ7n5VsREWStVERERQW99XgpyBqcvHJc/wAOQA1OXirfv2/2WDhi/IqrQftI+WJvzXoqBuGG/wByvG9VcX1DhxYLo+w6MRwtaOSkFjp/hHYsiwHuLnEleuiYGMDRsF+fvSdu79mr5LC0U95Y+WIn3je52fY8KlAWX6P9IO6322kLWgGeP24ergM2X/iGXbZcElo2nOxB0I0II1BHArYpZg9meoUT22K0WFbsMWVzpfxIF7ea+NpG9fFSFLC3CRbM8excdSkk+mcI9d/tuqtRiwHCtP7Vfs/VlmppiNPLVa9TR5myzbPpnE6FeM7PhZnZ8KWppnXyHapaj2aXnNrSdMxoOVwtnYm7l7F2Q6q2UpjjFmNxO5q3S0UpdiZceYyX1sbYs3Ot7rQot0mkBxGEcQc+8X/NTVLSwRfCLuRkEknxGw5KSptnAL0LQWMwyOuVeZLI8WYLDkr1BUvOgFlIRNB1C8RsAWUFV3kHQK5GwjxG68upWgGxyPPNc8313UcSXRgG+o4roNY8WA4Kj717VDnYbkW0c05g/mpIC4OuF0baLlVZQvY4hzSO0LW9XmrRVVsoNnESM4Ei61TGwjGW4TwstTGTqoCVj2DsE1VTDTC9nOvIRwjGbz4Zd6/RDGAAACwAsByA0VI9F+7PqYXVMg97MBhvq2LVv+7J3YGq8rIqpMb7DZWom2aiIiqqZERERVffmnvEHfhI+ipjyciNRn4LqO0qMSxuaeIXNJqcxPMb9R5jgVv9OlDo8G4XlOrQFs2LZ3uF0HYG02ywtIOdsx1UouXUdZJC7FGe0cCrDTb9C3vGEHpmqlRQPxEx5hXaXqsYYGT5Eb7FXBco9KG5hjc6shb7t3/UNH3XfvR0PHkc+JVwO/cPJ3gVq1W/bCCAwuBFiCBYg5EEHgo4aaoY64arUnVKS2bwuJObbsWemvfIEq0P2JDjcWMLWE3DL3DegPJb1Ls4D4WgLXEJt3llydaj0jBKhINiOksTkp3Z2yWM0GJ3MqVpdlk6qYpqBrVnijpoTcC6rRipnOXdC0aagc7XRTVJs5rV7Y5oR9e0cUe9zsmjJasNNFD3nm581usaAveMKIdta/wi6+ese7U4QoDHbNxsrH1bNGZqTkrQF8FQSMuKh5ayKPU4nLTl28XPAGQ6LgAOHd/K6a5zs3G3kpDeHbIjGFpztmVzraM5cSpPaVUZJHHqtQUnEq1EzCFxJNc5KNipzx0Vj3Q3W+1yh8g/5aM5/wDccNGDpz8OOWCg2SZnZ+zENTxPRvVX3Z07Y2NYwBrGiwA4KOonwjC3X2UsEZf3jorEF9WnBV3W20rMWgvqIiIiIiIig94d3mztuMnjQqcRSRyOjdiaoZoWTMLHjJcoqoJIXYZGkdeB7CvLZwdV1Cr2eyQWe0EdVXK3cRhzjJb01HgVtxdQjd48ivLVHSKiM/8AI4hwdVU8LCvvq2qVm3JnGhafELVdurUj7o8VcE8R0eFkvpakeKL9LAzAFsR1TQvrN1Kk8AO/+y2otzZ+JHmVy+WHdykip6q/dj/SxDanJev+IvOiyS7tyMHNV7atJVNvgdboR+YVJ1TANM1rx0Va8d42U4Z3H4nALw6uibq65XPqmeqB9sOPZmF8i2mB8RdfqCFRfUTP7sYA9QrAoHN8Wa6C7bzQPZsAoao3lkcclXTtpp+8vUe0Gc79maR058Uxuf0rLI8IUw2qe85rbgyJJPBRFPW3OQP67VtMc93RTmSNuV132UjtAt4W71ngo8Ru7Tl9VipqYqVpqUqrJUk5NyViKjAzfn7LZp8hYaLehWOnoSpOn2eVUV5eqS6mYdFr09JZbjWoi+oiIiIiIiIiIiIiIiIiIiIiIi8OiBWrNstjtQFuoiKAqN1o3cAoyfcaM8ArkiIqE70fs5INwm8lfURFSodzGjgtuLdVo4K1IiKBi3faOC3ItktHBSSIi1mUYCzNjC9oiIiIiIiIiIiIiIiIiIiIiIiIiIiIiIiIiIiIiIiIiIiIiIiIiIiIiIiIiIiIiIiIiL//2Q=="/>
          <p:cNvSpPr>
            <a:spLocks noChangeAspect="1" noChangeArrowheads="1"/>
          </p:cNvSpPr>
          <p:nvPr/>
        </p:nvSpPr>
        <p:spPr bwMode="auto">
          <a:xfrm>
            <a:off x="63500" y="-942975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22098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Picture 2" descr="G:\TGI bv\Pictures\TGI Group Int.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6" y="609600"/>
            <a:ext cx="1981204" cy="609601"/>
          </a:xfrm>
          <a:prstGeom prst="rect">
            <a:avLst/>
          </a:prstGeom>
          <a:noFill/>
        </p:spPr>
      </p:pic>
      <p:sp>
        <p:nvSpPr>
          <p:cNvPr id="28" name="Text Placeholder 19"/>
          <p:cNvSpPr txBox="1">
            <a:spLocks/>
          </p:cNvSpPr>
          <p:nvPr/>
        </p:nvSpPr>
        <p:spPr>
          <a:xfrm>
            <a:off x="3200400" y="399768"/>
            <a:ext cx="4800600" cy="60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i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Logistics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V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ALUE ADDED SERVICE </a:t>
            </a:r>
            <a:endParaRPr kumimoji="0" lang="nl-NL" b="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ngravers MT" pitchFamily="18" charset="0"/>
              <a:ea typeface="+mn-ea"/>
              <a:cs typeface="+mn-cs"/>
            </a:endParaRPr>
          </a:p>
        </p:txBody>
      </p:sp>
      <p:pic>
        <p:nvPicPr>
          <p:cNvPr id="29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228600"/>
            <a:ext cx="609600" cy="60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pic>
        <p:nvPicPr>
          <p:cNvPr id="32" name="Picture 1032" descr="PICT00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90600"/>
            <a:ext cx="3429000" cy="247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" name="Picture 1029" descr="TGI Warehouse 0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6670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1" name="Picture 1031" descr="PICT01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254570"/>
            <a:ext cx="3276600" cy="275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8" name="TextBox 37"/>
          <p:cNvSpPr txBox="1"/>
          <p:nvPr/>
        </p:nvSpPr>
        <p:spPr>
          <a:xfrm>
            <a:off x="2971800" y="38010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Firmware Flashing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Software Updated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Software Upgrade</a:t>
            </a: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Picture 3" descr="http://t3.gstatic.com/images?q=tbn:ANd9GcQdNMosMEcCQiaHEIgdcuWM_AH_bDjyeFoWq3UrBz12ySXSt-v4x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5486400"/>
            <a:ext cx="457200" cy="4572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2895600" y="540127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Technical Work Including Soldering, Jumper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Changing, Rewiring Etc..</a:t>
            </a: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" name="Picture 3" descr="http://t3.gstatic.com/images?q=tbn:ANd9GcQdNMosMEcCQiaHEIgdcuWM_AH_bDjyeFoWq3UrBz12ySXSt-v4x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962400"/>
            <a:ext cx="457200" cy="457200"/>
          </a:xfrm>
          <a:prstGeom prst="rect">
            <a:avLst/>
          </a:prstGeom>
          <a:noFill/>
        </p:spPr>
      </p:pic>
      <p:pic>
        <p:nvPicPr>
          <p:cNvPr id="45" name="Picture 3" descr="http://t3.gstatic.com/images?q=tbn:ANd9GcQdNMosMEcCQiaHEIgdcuWM_AH_bDjyeFoWq3UrBz12ySXSt-v4x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295400"/>
            <a:ext cx="457200" cy="457200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6629400" y="1143000"/>
            <a:ext cx="25146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00" indent="-482600">
              <a:lnSpc>
                <a:spcPct val="80000"/>
              </a:lnSpc>
              <a:buClr>
                <a:srgbClr val="00FF00"/>
              </a:buClr>
              <a:buSzPct val="80000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Repacking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82600" indent="-482600">
              <a:lnSpc>
                <a:spcPct val="80000"/>
              </a:lnSpc>
              <a:buClr>
                <a:srgbClr val="00FF00"/>
              </a:buClr>
              <a:buSzPct val="80000"/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Relabeling </a:t>
            </a:r>
          </a:p>
          <a:p>
            <a:pPr marL="482600" indent="-482600">
              <a:lnSpc>
                <a:spcPct val="80000"/>
              </a:lnSpc>
              <a:buClr>
                <a:srgbClr val="00FF00"/>
              </a:buClr>
              <a:buSzPct val="80000"/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Repackaging</a:t>
            </a: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82600" indent="-482600">
              <a:lnSpc>
                <a:spcPct val="80000"/>
              </a:lnSpc>
              <a:buClr>
                <a:srgbClr val="00FF00"/>
              </a:buClr>
              <a:buSzPct val="80000"/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Cable, Manuals, </a:t>
            </a:r>
          </a:p>
          <a:p>
            <a:pPr marL="482600" indent="-482600">
              <a:lnSpc>
                <a:spcPct val="80000"/>
              </a:lnSpc>
              <a:buClr>
                <a:srgbClr val="00FF00"/>
              </a:buClr>
              <a:buSzPct val="80000"/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Warranty Cards Etc</a:t>
            </a:r>
          </a:p>
          <a:p>
            <a:pPr marL="482600" indent="-482600">
              <a:lnSpc>
                <a:spcPct val="80000"/>
              </a:lnSpc>
              <a:buClr>
                <a:srgbClr val="00FF00"/>
              </a:buClr>
              <a:buSzPct val="80000"/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Insertion or Swap</a:t>
            </a:r>
          </a:p>
        </p:txBody>
      </p:sp>
      <p:pic>
        <p:nvPicPr>
          <p:cNvPr id="15362" name="Picture 2" descr="http://t0.gstatic.com/images?q=tbn:ANd9GcQD6z63utKZeZUU2BwdghST2MdEF95dxuIGWP9rntd6eQWjQbd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9075" y="1524000"/>
            <a:ext cx="2581275" cy="50292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 descr="data:image/jpeg;base64,/9j/4AAQSkZJRgABAQAAAQABAAD/2wCEAAkGBhISEBQUEhQSFRAWFRcXFBcUFxUSFhUVFBAVFBQVFBQXGyYeFxkjGhQUHy8gJCcpLCwsFR4xNTAqNSYrLCkBCQoKDgwOGg8PGiwkHyQwKSowKiwsLCwsLC8sLCkpLCwvKi8sNCwsKiwsLCk1LCwtLCwsLC0tLCwsLDQpKS0sLP/AABEIAMwAzAMBIgACEQEDEQH/xAAcAAEAAgMBAQEAAAAAAAAAAAAABQYDBAcCAQj/xABBEAABAwIDBQQHBQcCBwAAAAABAAIDBBESITEFBkFRYXGBkaEHEyIjMrHRFEJSwfAzU2KCouHxcpIVJDRjk7LS/8QAGwEBAAMBAQEBAAAAAAAAAAAAAAMEBQIGAQf/xAAtEQABAwIFAQcFAQEAAAAAAAABAAIDBBESITFBUQUTIjJhgbHwFHGRodEkI//aAAwDAQACEQMRAD8A7iiIiIiIiIiIiIiIiIiIiIiIiIiIiIiIiIiIiIiIiIiIiIiIiIiIiIiIiIiIiIiIiIiIiIiIiIiLDLVsb8T2DtcB8yiXWZFqf8Vg/exf72/Ve46+J3wyRk9HNPyK+2K+YhythEui+L6iIiIiIiIiIiIiIiIiIiIiIiIiIiIiIiIiLzJIGgkkADMk5ABUvbe+5dibT5NGRk4uP8A4DquXuDGlztFDNMyJuJys+09uQwD3jhf8Izce76qr1W/Mz5CyGINA+88i5NrgDgPNVpuJ7va0JzJNyT1PFbjBheLloNuOfS+HsAzPJZ7eo3cWsZfj4Fm/WvkOQsPm6sJlLheR7ibYrOLxYdlgFqDakIIw4COJa0EC/M2yWNtYCC1z9SDcHuGegW/TQscPfNaWi/tvaNBwLtb5qZk13gStcL6fLKUODvDb1WSOUvbdj8jxbY6ajNRe2KWoLD7Qkj+8MDQ4AZ30uRlwzW1u5GcbwCMGtj8VzkD4BSm0qxkLbnN5Bwt/EfyHVaIaYpMLRddtcySLGclRIa+WP4JJG9jjbw0U3szfeoDg14ZKDkL+7d2YhlftCiZGXdnhbcnPMNFzpxsO1assOuhGY5g2PDotZzWSXaRn9vnuqLJnNzaV0yg3jikIabxv/C/K55NdoT01UoSuZbKqg8GOV4B0jx5h3JhOl+V+aDac7SY8ZBucIBxgtFr4HniOLSsnsy15ZJlbfb7/AN1turf1rmtuW3+y6WZRzCeubzC5c/aEnGaTwP1Xhte799IO4/VaQ6bcXDv0s13XrGxZ+wuqh45hely+PaUo+Go8b/mFv0u8dU38Mg/hNz5fRcO6a8aEeymj65GfE0+lj7LoKKs7N30jecMgLHdfqrHFMHC4NwqEsL4jZwWtBVRVAvG669oiKJWUREREREREXiedrGlziA0C5JyAAXtcu313vNRIYIT7phsSPvuGp/0jhz15LoAWLnGwGZKhmlETC4r3vNvaah/q2XEPLQu5F30UbGMOdri36K0aajLRiNyfqpB8hLQ3Jecrao1D8smjQfN15qSV0zi4rapqkH4Rnz5de5SFPTi3z5nrfisGy6UEAXH+LX+asFNQXIJ0sMuzl8+9XOmVBpsRLcjp5kbXVptKZWALVp9ngtcXBtiDmRpcG1kkonYWlxvwFyTawy171OsibbPTqvMrmEYTYt6Znpa3HRW6aomEmJ2YJvzrxwrstIwx4QbGygYS6Nwc3Uc9CORWPadW6YguaBYWyJN7m/HRSD4clpzR2XogGl2PdefEsjGmK+SiXxLVnAGpW7UyclGThWArUQvqvkOF5LcLr2JDhnhDcziZ94dma020bxKxrvZaSXtLdHYW3GE8Li3C9l8dIWm7SQRoRkRlbLuJWKj2jhkj9Y5/qmEkAe1a7C29jqLHTwChnbNgcYzsct72OnrbyV4NyyVogu12MBpI1a74Xj8J5dDw7MlcdmR09RHjawcnNIGJjhq1w5/PIhU+WZjI3Pe5ojDQcerbG1jl2hacO8rqN7Z7OwXa2oa04muiIJbKx33i0kW45kHULyvTZZyMGdtPsfn4uOV3BhBs5oIKv8+7NO7VjfBQ1duK3WJxafFWqmqGyMa9hDmOAc1wzBBFwQsi2WVUzDk5WpenU0ozYPTJcxraOSI4Z2lzdA4ajsP5FbeyNtup3AF2KA6Hl9OxXqtoWStLXAEFc72vswwS4D+zdp0/wtaCdlSCx4z4/nmvO1dJJQuEsZy53HkeQuk084e0OGhWRVTcnaBLXRO1acuxWtY08XZPLV6ekqBUQiRERFCrSIiIipvpL3mNNTiKM2nnu0EatjH7R3Q5ho6u6LnWxoMgSM/yWvvjt8VW0JX3JjafVR2/CxxbcX4Fxc7vWxsx1h3Kn1guiiZFzmf56Lz/AFSQmzdlOlwI0sEgDbXOt1Gy1tha+az0UlyL6DNeba0nNZrHWVn2RFkOFzfgBa1rlWOMgNFlX6CquRewFu05C6mop/DzPXotqibLM3ABkN+FtRTxxsGa3Gt4dPPtQt8j26fNfI5F9fKtyOLsxhC+PmDxdalQ3XryyURVqSqZVE1Mi0IhYLGmdifdRtQo+ZbtQ9R8zlaCswlaNQtOLB6xuO+C4xWyNr6/rktqdyjp3KUC4sr7Vat4dlsGz3siaTgwvtckttIS4562u7Jc4b690RABMMZueIYX2bfpew+atMG26iYfZ2lgxtwY3BxdhDc7uBzJAteytbdgsio/Uagj2yBbET8RP6ysOS839S7pcfZz95xdfzsdT99VMw2FitX0M7ymzqOU5C76cni2/vIx2E4gORPJdUXGaXZYpXCWHFjY5r2g55tviaD/ABNLm967FTVDZGNe03a5oc08w4XB8Cvn1MdQ4vj0VyCTGCOFkVV38hHqg7iCPorUqfvxU3wR8zc9jcyrlCD2zbKn1YgUrrrQ3TcftZ6tBPl/dX9UncimLpHycMgO79eSuyk6gQZbcAKLorSKa53JKIiLPWyiht8Nq/ZqGolGTmxnD/rd7DP6nBTKoPpnrMNAxg1knYD2NDnn/wBQpIm4ngLlxsLri1K/3rRyLPJ1/wAlZYJbMFvM9Lkk8AqjRv8AfA8iD4G6sk02GJvN3s9gABJPPgLdVx1aAz1EUY3WDWMxyMat6N4dezhlzuO8XHtDsz6KUogRfTPjwyzJ7gFV6KpN9VYaKf2XX/C6/X2CO85rqo6ExjMTHHJVXwhpsrLs+Sw4i/E/Ef8A5HmpmGrVZhqc1vRVa1YqSOBmBgVJzySrGyrXySrUM2rR1UvvZL72hst+Sa6jqp68GsWnU1d1I1huvosQsU0i0Znr3LKtSWRTgK5CFhnco2octuoeoyqkUzAtFoUvuZNaoN23Babn8NiD33Nh/hXWqqTbryVW3Opx6p7+JNr8bCxtflckqcqDYtPAZL8+67MH1jrbWH4XXJXkZkdfmFb9xarFSlnGJ7mfy3xs8nAdyp08gAuOBU5uHU2nqWZWLI3993scfAMUXS394t5+f1Kd9prchXKpnDGlx0AXNNp1Tp5iRm55wtHJt9e9TO9+8AJ9U05fet8ln3Q2AR76Qe0dAeAXtadgpojK/U6LMrZHV84p4tBqVPbB2aIYWt42z7VJIiyHvL3Fx3XpYo2xMDG6BEReXvAFyuVIsdXVNjaXONgFxn0obZdO2I/cEjsP/idmrbvHtozPLGn3bTn1P0VD36Puoukh84nLbp6Xs2Y3a+y88+u7epaxh7ov6mxVDp58L7qwS+3C0jg6+YvkRZwvzFlVnnMrfoa1zSM8uXA9q5qKcyObJH4m6efkr8kWIhw1CnIIQG4jzsB2C5Py8QpejmFv1b+x66KMLfWWw8vhvne9z3nryXqmlt+tQQu6KV1REcTu+DmOOBbj5dUHd8XOu/krDHPb9W8Vtx1ShIqy5GIkjqSTbkCVty1LL+xiA/isTf8Al4KzciweM+RoqToeFLtql9NSogVC9faF1gUXZqRfULA+ZahnWN8y+4VIyJZ5JlqySrG+Za7pV1hV+Nll9qJFF10mdlt48UgHVRdfJd57VKwZq61qu+51cDTuaBmHG/W+YPTI27lLTVjQLX4KmbtT4I3m+dxl3G3jn4LblrDxX5v1eLDWyAc3/OarPkAcWqRqNoE5cFm2PtB8MskjfvRYB0Jex1/IqIpYnPNzoFaN0KNk9V6si4ZGXnlcPa0DzPgtXo9AIv8ATPkNhysmSZ8soig8R34Uruxu46V3rZb2vcA8TzKvjGACw0XyKINFhovau1FQ6d1zpwvSUVEykjwjXc8oiIqyvIqzvftnAz1bT7bvIcSrFUShrSTwC5htGtMsrnnS9h2DRaNBB2j8R0CxurVRij7NurvZYWNOQGbjkO1e/SFu16vZPrLXeyaN7j0JLD3e0FO7n7KxvMrhkMm/mVZt5dkCpo54MveRua3o612HucGnuVqsqsLwweqqdJo7t7Z3p/V+VqhlnFfYws1VGbAkWcMnA6gjIg96xsCtNWzspbZU9jrbXzaQOztW01xv/js/soiI2UhBVnQ3tl+u0cD0RwMRdM0DTPbIemaryN1K34nErM2UhY4znniwYb2B0OvHU3vw4rIysxWBAI0GocByB+t1jDr8ZObTa5/G3zZZxlYVlbULIJ17NI1zPZNnC98RFnd+jD5fNR77tJBBuMjfgeq1aSugqweyOm26kY1r/Ct0zryZlrsBPBSVJsWR+gurZIGqnbCtB8qwYySrZR7nyO+JjgOfJSDfR+8ciOBUJqY27qw2Iqi7KjJlJ5NJ8lGFnxPOl7DqV0yHcx8bJTa5LbC3VUbbtFgIYNG+buJXTJ2vcbKTDYKMo6pzDkfoehHEKfpnsd7RcA3lxHS2qrYC+l5tqVVqqOGeRsjxmP391UqKcTDWx5U9XbdGTIu8q+eh6nJNTKdLRMH9chsf52juXJYGWBdyXefRfssw7OiLhZ8t5T2Ptg/oDVXrnXaF3RUkcJ7n5VsREWStVERERQW99XgpyBqcvHJc/wAOQA1OXirfv2/2WDhi/IqrQftI+WJvzXoqBuGG/wByvG9VcX1DhxYLo+w6MRwtaOSkFjp/hHYsiwHuLnEleuiYGMDRsF+fvSdu79mr5LC0U95Y+WIn3je52fY8KlAWX6P9IO6322kLWgGeP24ergM2X/iGXbZcElo2nOxB0I0II1BHArYpZg9meoUT22K0WFbsMWVzpfxIF7ea+NpG9fFSFLC3CRbM8excdSkk+mcI9d/tuqtRiwHCtP7Vfs/VlmppiNPLVa9TR5myzbPpnE6FeM7PhZnZ8KWppnXyHapaj2aXnNrSdMxoOVwtnYm7l7F2Q6q2UpjjFmNxO5q3S0UpdiZceYyX1sbYs3Ot7rQot0mkBxGEcQc+8X/NTVLSwRfCLuRkEknxGw5KSptnAL0LQWMwyOuVeZLI8WYLDkr1BUvOgFlIRNB1C8RsAWUFV3kHQK5GwjxG68upWgGxyPPNc8313UcSXRgG+o4roNY8WA4Kj717VDnYbkW0c05g/mpIC4OuF0baLlVZQvY4hzSO0LW9XmrRVVsoNnESM4Ei61TGwjGW4TwstTGTqoCVj2DsE1VTDTC9nOvIRwjGbz4Zd6/RDGAAACwAsByA0VI9F+7PqYXVMg97MBhvq2LVv+7J3YGq8rIqpMb7DZWom2aiIiqqZERERVffmnvEHfhI+ipjyciNRn4LqO0qMSxuaeIXNJqcxPMb9R5jgVv9OlDo8G4XlOrQFs2LZ3uF0HYG02ywtIOdsx1UouXUdZJC7FGe0cCrDTb9C3vGEHpmqlRQPxEx5hXaXqsYYGT5Eb7FXBco9KG5hjc6shb7t3/UNH3XfvR0PHkc+JVwO/cPJ3gVq1W/bCCAwuBFiCBYg5EEHgo4aaoY64arUnVKS2bwuJObbsWemvfIEq0P2JDjcWMLWE3DL3DegPJb1Ls4D4WgLXEJt3llydaj0jBKhINiOksTkp3Z2yWM0GJ3MqVpdlk6qYpqBrVnijpoTcC6rRipnOXdC0aagc7XRTVJs5rV7Y5oR9e0cUe9zsmjJasNNFD3nm581usaAveMKIdta/wi6+ese7U4QoDHbNxsrH1bNGZqTkrQF8FQSMuKh5ayKPU4nLTl28XPAGQ6LgAOHd/K6a5zs3G3kpDeHbIjGFpztmVzraM5cSpPaVUZJHHqtQUnEq1EzCFxJNc5KNipzx0Vj3Q3W+1yh8g/5aM5/wDccNGDpz8OOWCg2SZnZ+zENTxPRvVX3Z07Y2NYwBrGiwA4KOonwjC3X2UsEZf3jorEF9WnBV3W20rMWgvqIiIiIiIig94d3mztuMnjQqcRSRyOjdiaoZoWTMLHjJcoqoJIXYZGkdeB7CvLZwdV1Cr2eyQWe0EdVXK3cRhzjJb01HgVtxdQjd48ivLVHSKiM/8AI4hwdVU8LCvvq2qVm3JnGhafELVdurUj7o8VcE8R0eFkvpakeKL9LAzAFsR1TQvrN1Kk8AO/+y2otzZ+JHmVy+WHdykip6q/dj/SxDanJev+IvOiyS7tyMHNV7atJVNvgdboR+YVJ1TANM1rx0Va8d42U4Z3H4nALw6uibq65XPqmeqB9sOPZmF8i2mB8RdfqCFRfUTP7sYA9QrAoHN8Wa6C7bzQPZsAoao3lkcclXTtpp+8vUe0Gc79maR058Uxuf0rLI8IUw2qe85rbgyJJPBRFPW3OQP67VtMc93RTmSNuV132UjtAt4W71ngo8Ru7Tl9VipqYqVpqUqrJUk5NyViKjAzfn7LZp8hYaLehWOnoSpOn2eVUV5eqS6mYdFr09JZbjWoi+oiIiIiIiIiIiIiIiIiIiIiIi8OiBWrNstjtQFuoiKAqN1o3cAoyfcaM8ArkiIqE70fs5INwm8lfURFSodzGjgtuLdVo4K1IiKBi3faOC3ItktHBSSIi1mUYCzNjC9oiIiIiIiIiIiIiIiIiIiIiIiIiIiIiIiIiIiIiIiIiIiIiIiIiIiIiIiIiIiIiIiIiL//2Q=="/>
          <p:cNvSpPr>
            <a:spLocks noChangeAspect="1" noChangeArrowheads="1"/>
          </p:cNvSpPr>
          <p:nvPr/>
        </p:nvSpPr>
        <p:spPr bwMode="auto">
          <a:xfrm>
            <a:off x="63500" y="-942975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1" name="AutoShape 5" descr="data:image/jpeg;base64,/9j/4AAQSkZJRgABAQAAAQABAAD/2wCEAAkGBhISEBQUEhQSFRAWFRcXFBcUFxUSFhUVFBAVFBQVFBQXGyYeFxkjGhQUHy8gJCcpLCwsFR4xNTAqNSYrLCkBCQoKDgwOGg8PGiwkHyQwKSowKiwsLCwsLC8sLCkpLCwvKi8sNCwsKiwsLCk1LCwtLCwsLC0tLCwsLDQpKS0sLP/AABEIAMwAzAMBIgACEQEDEQH/xAAcAAEAAgMBAQEAAAAAAAAAAAAABQYDBAcCAQj/xABBEAABAwIDBQQHBQcCBwAAAAABAAIDBBESITEFBkFRYXGBkaEHEyIjMrHRFEJSwfAzU2KCouHxcpIVJDRjk7LS/8QAGwEBAAMBAQEBAAAAAAAAAAAAAAMEBQIGAQf/xAAtEQABAwIFAQcFAQEAAAAAAAABAAIDBBESITFBUQUTIjJhgbHwFHGRodEkI//aAAwDAQACEQMRAD8A7iiIiIiIiIiIiIiIiIiIiIiIiIiIiIiIiIiIiIiIiIiIiIiIiIiIiIiIiIiIiIiIiIiIiIiIiIiLDLVsb8T2DtcB8yiXWZFqf8Vg/exf72/Ve46+J3wyRk9HNPyK+2K+YhythEui+L6iIiIiIiIiIiIiIiIiIiIiIiIiIiIiIiIiLzJIGgkkADMk5ABUvbe+5dibT5NGRk4uP8A4DquXuDGlztFDNMyJuJys+09uQwD3jhf8Izce76qr1W/Mz5CyGINA+88i5NrgDgPNVpuJ7va0JzJNyT1PFbjBheLloNuOfS+HsAzPJZ7eo3cWsZfj4Fm/WvkOQsPm6sJlLheR7ibYrOLxYdlgFqDakIIw4COJa0EC/M2yWNtYCC1z9SDcHuGegW/TQscPfNaWi/tvaNBwLtb5qZk13gStcL6fLKUODvDb1WSOUvbdj8jxbY6ajNRe2KWoLD7Qkj+8MDQ4AZ30uRlwzW1u5GcbwCMGtj8VzkD4BSm0qxkLbnN5Bwt/EfyHVaIaYpMLRddtcySLGclRIa+WP4JJG9jjbw0U3szfeoDg14ZKDkL+7d2YhlftCiZGXdnhbcnPMNFzpxsO1assOuhGY5g2PDotZzWSXaRn9vnuqLJnNzaV0yg3jikIabxv/C/K55NdoT01UoSuZbKqg8GOV4B0jx5h3JhOl+V+aDac7SY8ZBucIBxgtFr4HniOLSsnsy15ZJlbfb7/AN1turf1rmtuW3+y6WZRzCeubzC5c/aEnGaTwP1Xhte799IO4/VaQ6bcXDv0s13XrGxZ+wuqh45hely+PaUo+Go8b/mFv0u8dU38Mg/hNz5fRcO6a8aEeymj65GfE0+lj7LoKKs7N30jecMgLHdfqrHFMHC4NwqEsL4jZwWtBVRVAvG669oiKJWUREREREREXiedrGlziA0C5JyAAXtcu313vNRIYIT7phsSPvuGp/0jhz15LoAWLnGwGZKhmlETC4r3vNvaah/q2XEPLQu5F30UbGMOdri36K0aajLRiNyfqpB8hLQ3Jecrao1D8smjQfN15qSV0zi4rapqkH4Rnz5de5SFPTi3z5nrfisGy6UEAXH+LX+asFNQXIJ0sMuzl8+9XOmVBpsRLcjp5kbXVptKZWALVp9ngtcXBtiDmRpcG1kkonYWlxvwFyTawy171OsibbPTqvMrmEYTYt6Znpa3HRW6aomEmJ2YJvzrxwrstIwx4QbGygYS6Nwc3Uc9CORWPadW6YguaBYWyJN7m/HRSD4clpzR2XogGl2PdefEsjGmK+SiXxLVnAGpW7UyclGThWArUQvqvkOF5LcLr2JDhnhDcziZ94dma020bxKxrvZaSXtLdHYW3GE8Li3C9l8dIWm7SQRoRkRlbLuJWKj2jhkj9Y5/qmEkAe1a7C29jqLHTwChnbNgcYzsct72OnrbyV4NyyVogu12MBpI1a74Xj8J5dDw7MlcdmR09RHjawcnNIGJjhq1w5/PIhU+WZjI3Pe5ojDQcerbG1jl2hacO8rqN7Z7OwXa2oa04muiIJbKx33i0kW45kHULyvTZZyMGdtPsfn4uOV3BhBs5oIKv8+7NO7VjfBQ1duK3WJxafFWqmqGyMa9hDmOAc1wzBBFwQsi2WVUzDk5WpenU0ozYPTJcxraOSI4Z2lzdA4ajsP5FbeyNtup3AF2KA6Hl9OxXqtoWStLXAEFc72vswwS4D+zdp0/wtaCdlSCx4z4/nmvO1dJJQuEsZy53HkeQuk084e0OGhWRVTcnaBLXRO1acuxWtY08XZPLV6ekqBUQiRERFCrSIiIipvpL3mNNTiKM2nnu0EatjH7R3Q5ho6u6LnWxoMgSM/yWvvjt8VW0JX3JjafVR2/CxxbcX4Fxc7vWxsx1h3Kn1guiiZFzmf56Lz/AFSQmzdlOlwI0sEgDbXOt1Gy1tha+az0UlyL6DNeba0nNZrHWVn2RFkOFzfgBa1rlWOMgNFlX6CquRewFu05C6mop/DzPXotqibLM3ABkN+FtRTxxsGa3Gt4dPPtQt8j26fNfI5F9fKtyOLsxhC+PmDxdalQ3XryyURVqSqZVE1Mi0IhYLGmdifdRtQo+ZbtQ9R8zlaCswlaNQtOLB6xuO+C4xWyNr6/rktqdyjp3KUC4sr7Vat4dlsGz3siaTgwvtckttIS4562u7Jc4b690RABMMZueIYX2bfpew+atMG26iYfZ2lgxtwY3BxdhDc7uBzJAteytbdgsio/Uagj2yBbET8RP6ysOS839S7pcfZz95xdfzsdT99VMw2FitX0M7ymzqOU5C76cni2/vIx2E4gORPJdUXGaXZYpXCWHFjY5r2g55tviaD/ABNLm967FTVDZGNe03a5oc08w4XB8Cvn1MdQ4vj0VyCTGCOFkVV38hHqg7iCPorUqfvxU3wR8zc9jcyrlCD2zbKn1YgUrrrQ3TcftZ6tBPl/dX9UncimLpHycMgO79eSuyk6gQZbcAKLorSKa53JKIiLPWyiht8Nq/ZqGolGTmxnD/rd7DP6nBTKoPpnrMNAxg1knYD2NDnn/wBQpIm4ngLlxsLri1K/3rRyLPJ1/wAlZYJbMFvM9Lkk8AqjRv8AfA8iD4G6sk02GJvN3s9gABJPPgLdVx1aAz1EUY3WDWMxyMat6N4dezhlzuO8XHtDsz6KUogRfTPjwyzJ7gFV6KpN9VYaKf2XX/C6/X2CO85rqo6ExjMTHHJVXwhpsrLs+Sw4i/E/Ef8A5HmpmGrVZhqc1vRVa1YqSOBmBgVJzySrGyrXySrUM2rR1UvvZL72hst+Sa6jqp68GsWnU1d1I1huvosQsU0i0Znr3LKtSWRTgK5CFhnco2octuoeoyqkUzAtFoUvuZNaoN23Babn8NiD33Nh/hXWqqTbryVW3Opx6p7+JNr8bCxtflckqcqDYtPAZL8+67MH1jrbWH4XXJXkZkdfmFb9xarFSlnGJ7mfy3xs8nAdyp08gAuOBU5uHU2nqWZWLI3993scfAMUXS394t5+f1Kd9prchXKpnDGlx0AXNNp1Tp5iRm55wtHJt9e9TO9+8AJ9U05fet8ln3Q2AR76Qe0dAeAXtadgpojK/U6LMrZHV84p4tBqVPbB2aIYWt42z7VJIiyHvL3Fx3XpYo2xMDG6BEReXvAFyuVIsdXVNjaXONgFxn0obZdO2I/cEjsP/idmrbvHtozPLGn3bTn1P0VD36Puoukh84nLbp6Xs2Y3a+y88+u7epaxh7ov6mxVDp58L7qwS+3C0jg6+YvkRZwvzFlVnnMrfoa1zSM8uXA9q5qKcyObJH4m6efkr8kWIhw1CnIIQG4jzsB2C5Py8QpejmFv1b+x66KMLfWWw8vhvne9z3nryXqmlt+tQQu6KV1REcTu+DmOOBbj5dUHd8XOu/krDHPb9W8Vtx1ShIqy5GIkjqSTbkCVty1LL+xiA/isTf8Al4KzciweM+RoqToeFLtql9NSogVC9faF1gUXZqRfULA+ZahnWN8y+4VIyJZ5JlqySrG+Za7pV1hV+Nll9qJFF10mdlt48UgHVRdfJd57VKwZq61qu+51cDTuaBmHG/W+YPTI27lLTVjQLX4KmbtT4I3m+dxl3G3jn4LblrDxX5v1eLDWyAc3/OarPkAcWqRqNoE5cFm2PtB8MskjfvRYB0Jex1/IqIpYnPNzoFaN0KNk9V6si4ZGXnlcPa0DzPgtXo9AIv8ATPkNhysmSZ8soig8R34Uruxu46V3rZb2vcA8TzKvjGACw0XyKINFhovau1FQ6d1zpwvSUVEykjwjXc8oiIqyvIqzvftnAz1bT7bvIcSrFUShrSTwC5htGtMsrnnS9h2DRaNBB2j8R0CxurVRij7NurvZYWNOQGbjkO1e/SFu16vZPrLXeyaN7j0JLD3e0FO7n7KxvMrhkMm/mVZt5dkCpo54MveRua3o612HucGnuVqsqsLwweqqdJo7t7Z3p/V+VqhlnFfYws1VGbAkWcMnA6gjIg96xsCtNWzspbZU9jrbXzaQOztW01xv/js/soiI2UhBVnQ3tl+u0cD0RwMRdM0DTPbIemaryN1K34nErM2UhY4znniwYb2B0OvHU3vw4rIysxWBAI0GocByB+t1jDr8ZObTa5/G3zZZxlYVlbULIJ17NI1zPZNnC98RFnd+jD5fNR77tJBBuMjfgeq1aSugqweyOm26kY1r/Ct0zryZlrsBPBSVJsWR+gurZIGqnbCtB8qwYySrZR7nyO+JjgOfJSDfR+8ciOBUJqY27qw2Iqi7KjJlJ5NJ8lGFnxPOl7DqV0yHcx8bJTa5LbC3VUbbtFgIYNG+buJXTJ2vcbKTDYKMo6pzDkfoehHEKfpnsd7RcA3lxHS2qrYC+l5tqVVqqOGeRsjxmP391UqKcTDWx5U9XbdGTIu8q+eh6nJNTKdLRMH9chsf52juXJYGWBdyXefRfssw7OiLhZ8t5T2Ptg/oDVXrnXaF3RUkcJ7n5VsREWStVERERQW99XgpyBqcvHJc/wAOQA1OXirfv2/2WDhi/IqrQftI+WJvzXoqBuGG/wByvG9VcX1DhxYLo+w6MRwtaOSkFjp/hHYsiwHuLnEleuiYGMDRsF+fvSdu79mr5LC0U95Y+WIn3je52fY8KlAWX6P9IO6322kLWgGeP24ergM2X/iGXbZcElo2nOxB0I0II1BHArYpZg9meoUT22K0WFbsMWVzpfxIF7ea+NpG9fFSFLC3CRbM8excdSkk+mcI9d/tuqtRiwHCtP7Vfs/VlmppiNPLVa9TR5myzbPpnE6FeM7PhZnZ8KWppnXyHapaj2aXnNrSdMxoOVwtnYm7l7F2Q6q2UpjjFmNxO5q3S0UpdiZceYyX1sbYs3Ot7rQot0mkBxGEcQc+8X/NTVLSwRfCLuRkEknxGw5KSptnAL0LQWMwyOuVeZLI8WYLDkr1BUvOgFlIRNB1C8RsAWUFV3kHQK5GwjxG68upWgGxyPPNc8313UcSXRgG+o4roNY8WA4Kj717VDnYbkW0c05g/mpIC4OuF0baLlVZQvY4hzSO0LW9XmrRVVsoNnESM4Ei61TGwjGW4TwstTGTqoCVj2DsE1VTDTC9nOvIRwjGbz4Zd6/RDGAAACwAsByA0VI9F+7PqYXVMg97MBhvq2LVv+7J3YGq8rIqpMb7DZWom2aiIiqqZERERVffmnvEHfhI+ipjyciNRn4LqO0qMSxuaeIXNJqcxPMb9R5jgVv9OlDo8G4XlOrQFs2LZ3uF0HYG02ywtIOdsx1UouXUdZJC7FGe0cCrDTb9C3vGEHpmqlRQPxEx5hXaXqsYYGT5Eb7FXBco9KG5hjc6shb7t3/UNH3XfvR0PHkc+JVwO/cPJ3gVq1W/bCCAwuBFiCBYg5EEHgo4aaoY64arUnVKS2bwuJObbsWemvfIEq0P2JDjcWMLWE3DL3DegPJb1Ls4D4WgLXEJt3llydaj0jBKhINiOksTkp3Z2yWM0GJ3MqVpdlk6qYpqBrVnijpoTcC6rRipnOXdC0aagc7XRTVJs5rV7Y5oR9e0cUe9zsmjJasNNFD3nm581usaAveMKIdta/wi6+ese7U4QoDHbNxsrH1bNGZqTkrQF8FQSMuKh5ayKPU4nLTl28XPAGQ6LgAOHd/K6a5zs3G3kpDeHbIjGFpztmVzraM5cSpPaVUZJHHqtQUnEq1EzCFxJNc5KNipzx0Vj3Q3W+1yh8g/5aM5/wDccNGDpz8OOWCg2SZnZ+zENTxPRvVX3Z07Y2NYwBrGiwA4KOonwjC3X2UsEZf3jorEF9WnBV3W20rMWgvqIiIiIiIig94d3mztuMnjQqcRSRyOjdiaoZoWTMLHjJcoqoJIXYZGkdeB7CvLZwdV1Cr2eyQWe0EdVXK3cRhzjJb01HgVtxdQjd48ivLVHSKiM/8AI4hwdVU8LCvvq2qVm3JnGhafELVdurUj7o8VcE8R0eFkvpakeKL9LAzAFsR1TQvrN1Kk8AO/+y2otzZ+JHmVy+WHdykip6q/dj/SxDanJev+IvOiyS7tyMHNV7atJVNvgdboR+YVJ1TANM1rx0Va8d42U4Z3H4nALw6uibq65XPqmeqB9sOPZmF8i2mB8RdfqCFRfUTP7sYA9QrAoHN8Wa6C7bzQPZsAoao3lkcclXTtpp+8vUe0Gc79maR058Uxuf0rLI8IUw2qe85rbgyJJPBRFPW3OQP67VtMc93RTmSNuV132UjtAt4W71ngo8Ru7Tl9VipqYqVpqUqrJUk5NyViKjAzfn7LZp8hYaLehWOnoSpOn2eVUV5eqS6mYdFr09JZbjWoi+oiIiIiIiIiIiIiIiIiIiIiIi8OiBWrNstjtQFuoiKAqN1o3cAoyfcaM8ArkiIqE70fs5INwm8lfURFSodzGjgtuLdVo4K1IiKBi3faOC3ItktHBSSIi1mUYCzNjC9oiIiIiIiIiIiIiIiIiIiIiIiIiIiIiIiIiIiIiIiIiIiIiIiIiIiIiIiIiIiIiIiIiL//2Q=="/>
          <p:cNvSpPr>
            <a:spLocks noChangeAspect="1" noChangeArrowheads="1"/>
          </p:cNvSpPr>
          <p:nvPr/>
        </p:nvSpPr>
        <p:spPr bwMode="auto">
          <a:xfrm>
            <a:off x="63500" y="-942975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1986" name="Picture 2" descr="http://t1.gstatic.com/images?q=tbn:ANd9GcRx5u2fw9YTSqX05GCnxZZeZAxp4lJagYdHwA4QNAkHNe_ERNCJvG4Jk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991098"/>
            <a:ext cx="2590800" cy="133350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799488" y="1355468"/>
            <a:ext cx="4800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tabLst>
                <a:tab pos="588963" algn="l"/>
                <a:tab pos="914400" algn="l"/>
              </a:tabLst>
            </a:pPr>
            <a:r>
              <a:rPr lang="en-GB" sz="2000" b="1" dirty="0">
                <a:solidFill>
                  <a:srgbClr val="1F497D"/>
                </a:solidFill>
                <a:latin typeface="+mj-lt"/>
                <a:ea typeface="SimSun" pitchFamily="2" charset="-122"/>
                <a:cs typeface="Calibri" pitchFamily="34" charset="0"/>
              </a:rPr>
              <a:t>Accounting &amp; Book-Keeping Service 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ts val="1200"/>
              </a:spcAft>
              <a:tabLst>
                <a:tab pos="588963" algn="l"/>
                <a:tab pos="91440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Tax and Financial Declaration Service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ts val="1200"/>
              </a:spcAft>
              <a:tabLst>
                <a:tab pos="588963" algn="l"/>
                <a:tab pos="91440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Fiscal Representation (LFR / GFR)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tabLst>
                <a:tab pos="588963" algn="l"/>
                <a:tab pos="914400" algn="l"/>
              </a:tabLst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SimSun" pitchFamily="2" charset="-122"/>
                <a:cs typeface="Calibri" pitchFamily="34" charset="0"/>
              </a:rPr>
              <a:t>Work / Sprouse / Family Permit application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tabLst>
                <a:tab pos="588963" algn="l"/>
                <a:tab pos="914400" algn="l"/>
              </a:tabLst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SimSun" pitchFamily="2" charset="-122"/>
                <a:cs typeface="Calibri" pitchFamily="34" charset="0"/>
              </a:rPr>
              <a:t>Legal &amp; HR Advise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tabLst>
                <a:tab pos="588963" algn="l"/>
                <a:tab pos="914400" algn="l"/>
              </a:tabLst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SimSun" pitchFamily="2" charset="-122"/>
                <a:cs typeface="Calibri" pitchFamily="34" charset="0"/>
              </a:rPr>
              <a:t>Tax, Finance and Legal Consultation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tabLst>
                <a:tab pos="588963" algn="l"/>
                <a:tab pos="914400" algn="l"/>
              </a:tabLst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  <a:latin typeface="+mj-lt"/>
              <a:ea typeface="SimSun" pitchFamily="2" charset="-122"/>
              <a:cs typeface="Calibri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819401" y="1447800"/>
            <a:ext cx="533400" cy="228600"/>
            <a:chOff x="2895600" y="1498313"/>
            <a:chExt cx="609599" cy="266701"/>
          </a:xfrm>
        </p:grpSpPr>
        <p:sp>
          <p:nvSpPr>
            <p:cNvPr id="46" name="Minus 45"/>
            <p:cNvSpPr/>
            <p:nvPr/>
          </p:nvSpPr>
          <p:spPr>
            <a:xfrm>
              <a:off x="2979683" y="1498313"/>
              <a:ext cx="378372" cy="242455"/>
            </a:xfrm>
            <a:prstGeom prst="mathMinus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 prstMaterial="metal">
                <a:bevelT w="38100" h="38100" prst="angle"/>
              </a:sp3d>
            </a:bodyPr>
            <a:lstStyle/>
            <a:p>
              <a:pPr algn="ctr"/>
              <a:endParaRPr lang="nl-NL"/>
            </a:p>
          </p:txBody>
        </p:sp>
        <p:grpSp>
          <p:nvGrpSpPr>
            <p:cNvPr id="47" name="Group 37"/>
            <p:cNvGrpSpPr/>
            <p:nvPr/>
          </p:nvGrpSpPr>
          <p:grpSpPr>
            <a:xfrm>
              <a:off x="2895600" y="1498314"/>
              <a:ext cx="609599" cy="266700"/>
              <a:chOff x="2209802" y="3733801"/>
              <a:chExt cx="1104899" cy="419100"/>
            </a:xfr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8" name="Flowchart: Connector 47"/>
              <p:cNvSpPr/>
              <p:nvPr/>
            </p:nvSpPr>
            <p:spPr>
              <a:xfrm>
                <a:off x="2209802" y="3733801"/>
                <a:ext cx="304801" cy="381001"/>
              </a:xfrm>
              <a:prstGeom prst="flowChartConnector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 prstMaterial="metal">
                  <a:bevelT w="38100" h="38100" prst="angle"/>
                </a:sp3d>
              </a:bodyPr>
              <a:lstStyle/>
              <a:p>
                <a:pPr algn="ctr"/>
                <a:endParaRPr lang="nl-NL"/>
              </a:p>
            </p:txBody>
          </p:sp>
          <p:sp>
            <p:nvSpPr>
              <p:cNvPr id="49" name="Equal 48"/>
              <p:cNvSpPr/>
              <p:nvPr/>
            </p:nvSpPr>
            <p:spPr>
              <a:xfrm rot="5400000">
                <a:off x="2933701" y="3771900"/>
                <a:ext cx="342900" cy="419101"/>
              </a:xfrm>
              <a:prstGeom prst="mathEqual">
                <a:avLst>
                  <a:gd name="adj1" fmla="val 23520"/>
                  <a:gd name="adj2" fmla="val 11760"/>
                </a:avLst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 prstMaterial="metal">
                  <a:bevelT w="38100" h="38100" prst="angle"/>
                </a:sp3d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87" name="Picture 7" descr="http://t1.gstatic.com/images?q=tbn:ANd9GcQcRVltGBc6twQj5gYmkEuVdGB_QEfzxojzr7fH9qPBZ3M1lRi_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228600"/>
            <a:ext cx="609600" cy="60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grpSp>
        <p:nvGrpSpPr>
          <p:cNvPr id="89" name="Group 88"/>
          <p:cNvGrpSpPr/>
          <p:nvPr/>
        </p:nvGrpSpPr>
        <p:grpSpPr>
          <a:xfrm>
            <a:off x="0" y="0"/>
            <a:ext cx="2209800" cy="6858000"/>
            <a:chOff x="0" y="0"/>
            <a:chExt cx="2209800" cy="6858000"/>
          </a:xfrm>
        </p:grpSpPr>
        <p:sp>
          <p:nvSpPr>
            <p:cNvPr id="90" name="Rectangle 89"/>
            <p:cNvSpPr/>
            <p:nvPr/>
          </p:nvSpPr>
          <p:spPr>
            <a:xfrm>
              <a:off x="0" y="0"/>
              <a:ext cx="22098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1" name="Picture 2" descr="G:\TGI bv\Pictures\TGI Group Int. 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396" y="609600"/>
              <a:ext cx="1981204" cy="609601"/>
            </a:xfrm>
            <a:prstGeom prst="rect">
              <a:avLst/>
            </a:prstGeom>
            <a:noFill/>
          </p:spPr>
        </p:pic>
      </p:grpSp>
      <p:pic>
        <p:nvPicPr>
          <p:cNvPr id="94" name="rg_hi" descr="ANd9GcR1TXKy7A3an00SGB_ldUguM0NGXVUeVVBLYErjjat06M16gP457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57400"/>
            <a:ext cx="213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987199A-A7DC-4A8F-BE6C-32AD28940ECB}"/>
              </a:ext>
            </a:extLst>
          </p:cNvPr>
          <p:cNvSpPr txBox="1">
            <a:spLocks/>
          </p:cNvSpPr>
          <p:nvPr/>
        </p:nvSpPr>
        <p:spPr>
          <a:xfrm>
            <a:off x="3200400" y="381000"/>
            <a:ext cx="4800600" cy="60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i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Fiscal </a:t>
            </a:r>
            <a:r>
              <a:rPr lang="en-US" sz="2000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V</a:t>
            </a:r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ALUE ADDED SERVICE </a:t>
            </a:r>
            <a:endParaRPr kumimoji="0" lang="nl-NL" b="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ngravers MT" pitchFamily="18" charset="0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A8DA70-C6E3-4C66-8512-0F265DD291E4}"/>
              </a:ext>
            </a:extLst>
          </p:cNvPr>
          <p:cNvGrpSpPr/>
          <p:nvPr/>
        </p:nvGrpSpPr>
        <p:grpSpPr>
          <a:xfrm>
            <a:off x="2819400" y="1981200"/>
            <a:ext cx="533400" cy="228600"/>
            <a:chOff x="2895600" y="1498313"/>
            <a:chExt cx="609599" cy="266701"/>
          </a:xfrm>
        </p:grpSpPr>
        <p:sp>
          <p:nvSpPr>
            <p:cNvPr id="35" name="Minus 45">
              <a:extLst>
                <a:ext uri="{FF2B5EF4-FFF2-40B4-BE49-F238E27FC236}">
                  <a16:creationId xmlns:a16="http://schemas.microsoft.com/office/drawing/2014/main" id="{885B0BA4-A834-48ED-B4DF-1F26F6C2AA21}"/>
                </a:ext>
              </a:extLst>
            </p:cNvPr>
            <p:cNvSpPr/>
            <p:nvPr/>
          </p:nvSpPr>
          <p:spPr>
            <a:xfrm>
              <a:off x="2979683" y="1498313"/>
              <a:ext cx="378372" cy="242455"/>
            </a:xfrm>
            <a:prstGeom prst="mathMinus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 prstMaterial="metal">
                <a:bevelT w="38100" h="38100" prst="angle"/>
              </a:sp3d>
            </a:bodyPr>
            <a:lstStyle/>
            <a:p>
              <a:pPr algn="ctr"/>
              <a:endParaRPr lang="nl-NL"/>
            </a:p>
          </p:txBody>
        </p:sp>
        <p:grpSp>
          <p:nvGrpSpPr>
            <p:cNvPr id="36" name="Group 37">
              <a:extLst>
                <a:ext uri="{FF2B5EF4-FFF2-40B4-BE49-F238E27FC236}">
                  <a16:creationId xmlns:a16="http://schemas.microsoft.com/office/drawing/2014/main" id="{93A0ECE2-F92F-4119-B76A-93A98CC09575}"/>
                </a:ext>
              </a:extLst>
            </p:cNvPr>
            <p:cNvGrpSpPr/>
            <p:nvPr/>
          </p:nvGrpSpPr>
          <p:grpSpPr>
            <a:xfrm>
              <a:off x="2895600" y="1498314"/>
              <a:ext cx="609599" cy="266700"/>
              <a:chOff x="2209802" y="3733801"/>
              <a:chExt cx="1104899" cy="419100"/>
            </a:xfr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138F9E3C-2EE1-429D-AAF4-DE3C2534E272}"/>
                  </a:ext>
                </a:extLst>
              </p:cNvPr>
              <p:cNvSpPr/>
              <p:nvPr/>
            </p:nvSpPr>
            <p:spPr>
              <a:xfrm>
                <a:off x="2209802" y="3733801"/>
                <a:ext cx="304801" cy="381001"/>
              </a:xfrm>
              <a:prstGeom prst="flowChartConnector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 prstMaterial="metal">
                  <a:bevelT w="38100" h="38100" prst="angle"/>
                </a:sp3d>
              </a:bodyPr>
              <a:lstStyle/>
              <a:p>
                <a:pPr algn="ctr"/>
                <a:endParaRPr lang="nl-NL"/>
              </a:p>
            </p:txBody>
          </p:sp>
          <p:sp>
            <p:nvSpPr>
              <p:cNvPr id="38" name="Equal 48">
                <a:extLst>
                  <a:ext uri="{FF2B5EF4-FFF2-40B4-BE49-F238E27FC236}">
                    <a16:creationId xmlns:a16="http://schemas.microsoft.com/office/drawing/2014/main" id="{1F962709-C275-48DD-8BD0-130EB4A15811}"/>
                  </a:ext>
                </a:extLst>
              </p:cNvPr>
              <p:cNvSpPr/>
              <p:nvPr/>
            </p:nvSpPr>
            <p:spPr>
              <a:xfrm rot="5400000">
                <a:off x="2933701" y="3771900"/>
                <a:ext cx="342900" cy="419101"/>
              </a:xfrm>
              <a:prstGeom prst="mathEqual">
                <a:avLst>
                  <a:gd name="adj1" fmla="val 23520"/>
                  <a:gd name="adj2" fmla="val 11760"/>
                </a:avLst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 prstMaterial="metal">
                  <a:bevelT w="38100" h="38100" prst="angle"/>
                </a:sp3d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CAC56E0-2F85-4155-A982-48BAA79AEB67}"/>
              </a:ext>
            </a:extLst>
          </p:cNvPr>
          <p:cNvGrpSpPr/>
          <p:nvPr/>
        </p:nvGrpSpPr>
        <p:grpSpPr>
          <a:xfrm>
            <a:off x="2819400" y="2514600"/>
            <a:ext cx="533400" cy="228600"/>
            <a:chOff x="2895600" y="1498313"/>
            <a:chExt cx="609599" cy="266701"/>
          </a:xfrm>
        </p:grpSpPr>
        <p:sp>
          <p:nvSpPr>
            <p:cNvPr id="40" name="Minus 45">
              <a:extLst>
                <a:ext uri="{FF2B5EF4-FFF2-40B4-BE49-F238E27FC236}">
                  <a16:creationId xmlns:a16="http://schemas.microsoft.com/office/drawing/2014/main" id="{71139DC5-7F31-466D-808F-DD0F4E42EB2B}"/>
                </a:ext>
              </a:extLst>
            </p:cNvPr>
            <p:cNvSpPr/>
            <p:nvPr/>
          </p:nvSpPr>
          <p:spPr>
            <a:xfrm>
              <a:off x="2979683" y="1498313"/>
              <a:ext cx="378372" cy="242455"/>
            </a:xfrm>
            <a:prstGeom prst="mathMinus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 prstMaterial="metal">
                <a:bevelT w="38100" h="38100" prst="angle"/>
              </a:sp3d>
            </a:bodyPr>
            <a:lstStyle/>
            <a:p>
              <a:pPr algn="ctr"/>
              <a:endParaRPr lang="nl-NL"/>
            </a:p>
          </p:txBody>
        </p:sp>
        <p:grpSp>
          <p:nvGrpSpPr>
            <p:cNvPr id="41" name="Group 37">
              <a:extLst>
                <a:ext uri="{FF2B5EF4-FFF2-40B4-BE49-F238E27FC236}">
                  <a16:creationId xmlns:a16="http://schemas.microsoft.com/office/drawing/2014/main" id="{C09B1E12-C6B2-4FA2-B7CE-0A1D3FFC6383}"/>
                </a:ext>
              </a:extLst>
            </p:cNvPr>
            <p:cNvGrpSpPr/>
            <p:nvPr/>
          </p:nvGrpSpPr>
          <p:grpSpPr>
            <a:xfrm>
              <a:off x="2895600" y="1498314"/>
              <a:ext cx="609599" cy="266700"/>
              <a:chOff x="2209802" y="3733801"/>
              <a:chExt cx="1104899" cy="419100"/>
            </a:xfr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2C84869E-9329-464E-88F0-C0805651E54C}"/>
                  </a:ext>
                </a:extLst>
              </p:cNvPr>
              <p:cNvSpPr/>
              <p:nvPr/>
            </p:nvSpPr>
            <p:spPr>
              <a:xfrm>
                <a:off x="2209802" y="3733801"/>
                <a:ext cx="304801" cy="381001"/>
              </a:xfrm>
              <a:prstGeom prst="flowChartConnector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 prstMaterial="metal">
                  <a:bevelT w="38100" h="38100" prst="angle"/>
                </a:sp3d>
              </a:bodyPr>
              <a:lstStyle/>
              <a:p>
                <a:pPr algn="ctr"/>
                <a:endParaRPr lang="nl-NL"/>
              </a:p>
            </p:txBody>
          </p:sp>
          <p:sp>
            <p:nvSpPr>
              <p:cNvPr id="44" name="Equal 48">
                <a:extLst>
                  <a:ext uri="{FF2B5EF4-FFF2-40B4-BE49-F238E27FC236}">
                    <a16:creationId xmlns:a16="http://schemas.microsoft.com/office/drawing/2014/main" id="{F93FBEEE-1C7F-44DA-B292-382F1AAB7319}"/>
                  </a:ext>
                </a:extLst>
              </p:cNvPr>
              <p:cNvSpPr/>
              <p:nvPr/>
            </p:nvSpPr>
            <p:spPr>
              <a:xfrm rot="5400000">
                <a:off x="2933701" y="3771900"/>
                <a:ext cx="342900" cy="419101"/>
              </a:xfrm>
              <a:prstGeom prst="mathEqual">
                <a:avLst>
                  <a:gd name="adj1" fmla="val 23520"/>
                  <a:gd name="adj2" fmla="val 11760"/>
                </a:avLst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 prstMaterial="metal">
                  <a:bevelT w="38100" h="38100" prst="angle"/>
                </a:sp3d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DB9E3E-39EB-43E0-B6F2-6A06728D857C}"/>
              </a:ext>
            </a:extLst>
          </p:cNvPr>
          <p:cNvGrpSpPr/>
          <p:nvPr/>
        </p:nvGrpSpPr>
        <p:grpSpPr>
          <a:xfrm>
            <a:off x="2819400" y="3048000"/>
            <a:ext cx="533400" cy="228600"/>
            <a:chOff x="2895600" y="1498313"/>
            <a:chExt cx="609599" cy="266701"/>
          </a:xfrm>
        </p:grpSpPr>
        <p:sp>
          <p:nvSpPr>
            <p:cNvPr id="55" name="Minus 45">
              <a:extLst>
                <a:ext uri="{FF2B5EF4-FFF2-40B4-BE49-F238E27FC236}">
                  <a16:creationId xmlns:a16="http://schemas.microsoft.com/office/drawing/2014/main" id="{11295E38-E862-489F-BF08-C0A656D5B0F5}"/>
                </a:ext>
              </a:extLst>
            </p:cNvPr>
            <p:cNvSpPr/>
            <p:nvPr/>
          </p:nvSpPr>
          <p:spPr>
            <a:xfrm>
              <a:off x="2979683" y="1498313"/>
              <a:ext cx="378372" cy="242455"/>
            </a:xfrm>
            <a:prstGeom prst="mathMinus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 prstMaterial="metal">
                <a:bevelT w="38100" h="38100" prst="angle"/>
              </a:sp3d>
            </a:bodyPr>
            <a:lstStyle/>
            <a:p>
              <a:pPr algn="ctr"/>
              <a:endParaRPr lang="nl-NL"/>
            </a:p>
          </p:txBody>
        </p:sp>
        <p:grpSp>
          <p:nvGrpSpPr>
            <p:cNvPr id="56" name="Group 37">
              <a:extLst>
                <a:ext uri="{FF2B5EF4-FFF2-40B4-BE49-F238E27FC236}">
                  <a16:creationId xmlns:a16="http://schemas.microsoft.com/office/drawing/2014/main" id="{B1ACFA7E-A10E-470F-AAB8-E7A3924844B5}"/>
                </a:ext>
              </a:extLst>
            </p:cNvPr>
            <p:cNvGrpSpPr/>
            <p:nvPr/>
          </p:nvGrpSpPr>
          <p:grpSpPr>
            <a:xfrm>
              <a:off x="2895600" y="1498314"/>
              <a:ext cx="609599" cy="266700"/>
              <a:chOff x="2209802" y="3733801"/>
              <a:chExt cx="1104899" cy="419100"/>
            </a:xfr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AD26EBEB-9F39-4B86-B213-2D3FFD7C71D6}"/>
                  </a:ext>
                </a:extLst>
              </p:cNvPr>
              <p:cNvSpPr/>
              <p:nvPr/>
            </p:nvSpPr>
            <p:spPr>
              <a:xfrm>
                <a:off x="2209802" y="3733801"/>
                <a:ext cx="304801" cy="381001"/>
              </a:xfrm>
              <a:prstGeom prst="flowChartConnector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 prstMaterial="metal">
                  <a:bevelT w="38100" h="38100" prst="angle"/>
                </a:sp3d>
              </a:bodyPr>
              <a:lstStyle/>
              <a:p>
                <a:pPr algn="ctr"/>
                <a:endParaRPr lang="nl-NL"/>
              </a:p>
            </p:txBody>
          </p:sp>
          <p:sp>
            <p:nvSpPr>
              <p:cNvPr id="58" name="Equal 48">
                <a:extLst>
                  <a:ext uri="{FF2B5EF4-FFF2-40B4-BE49-F238E27FC236}">
                    <a16:creationId xmlns:a16="http://schemas.microsoft.com/office/drawing/2014/main" id="{2E28357C-4FF9-410D-8390-F07CD64EEAF9}"/>
                  </a:ext>
                </a:extLst>
              </p:cNvPr>
              <p:cNvSpPr/>
              <p:nvPr/>
            </p:nvSpPr>
            <p:spPr>
              <a:xfrm rot="5400000">
                <a:off x="2933701" y="3771900"/>
                <a:ext cx="342900" cy="419101"/>
              </a:xfrm>
              <a:prstGeom prst="mathEqual">
                <a:avLst>
                  <a:gd name="adj1" fmla="val 23520"/>
                  <a:gd name="adj2" fmla="val 11760"/>
                </a:avLst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 prstMaterial="metal">
                  <a:bevelT w="38100" h="38100" prst="angle"/>
                </a:sp3d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729A820-76EE-4BEA-98AA-A531F4BD23A4}"/>
              </a:ext>
            </a:extLst>
          </p:cNvPr>
          <p:cNvGrpSpPr/>
          <p:nvPr/>
        </p:nvGrpSpPr>
        <p:grpSpPr>
          <a:xfrm>
            <a:off x="2819400" y="3581400"/>
            <a:ext cx="533400" cy="228600"/>
            <a:chOff x="2895600" y="1498313"/>
            <a:chExt cx="609599" cy="266701"/>
          </a:xfrm>
        </p:grpSpPr>
        <p:sp>
          <p:nvSpPr>
            <p:cNvPr id="70" name="Minus 45">
              <a:extLst>
                <a:ext uri="{FF2B5EF4-FFF2-40B4-BE49-F238E27FC236}">
                  <a16:creationId xmlns:a16="http://schemas.microsoft.com/office/drawing/2014/main" id="{EE123099-B45E-4FFC-AE25-AE74D228FF19}"/>
                </a:ext>
              </a:extLst>
            </p:cNvPr>
            <p:cNvSpPr/>
            <p:nvPr/>
          </p:nvSpPr>
          <p:spPr>
            <a:xfrm>
              <a:off x="2979683" y="1498313"/>
              <a:ext cx="378372" cy="242455"/>
            </a:xfrm>
            <a:prstGeom prst="mathMinus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 prstMaterial="metal">
                <a:bevelT w="38100" h="38100" prst="angle"/>
              </a:sp3d>
            </a:bodyPr>
            <a:lstStyle/>
            <a:p>
              <a:pPr algn="ctr"/>
              <a:endParaRPr lang="nl-NL"/>
            </a:p>
          </p:txBody>
        </p:sp>
        <p:grpSp>
          <p:nvGrpSpPr>
            <p:cNvPr id="71" name="Group 37">
              <a:extLst>
                <a:ext uri="{FF2B5EF4-FFF2-40B4-BE49-F238E27FC236}">
                  <a16:creationId xmlns:a16="http://schemas.microsoft.com/office/drawing/2014/main" id="{B706548E-D06C-4778-8FDD-9552DF717B70}"/>
                </a:ext>
              </a:extLst>
            </p:cNvPr>
            <p:cNvGrpSpPr/>
            <p:nvPr/>
          </p:nvGrpSpPr>
          <p:grpSpPr>
            <a:xfrm>
              <a:off x="2895600" y="1498314"/>
              <a:ext cx="609599" cy="266700"/>
              <a:chOff x="2209802" y="3733801"/>
              <a:chExt cx="1104899" cy="419100"/>
            </a:xfr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32373AC1-8B8E-4C71-87A5-0CD8D9C5164E}"/>
                  </a:ext>
                </a:extLst>
              </p:cNvPr>
              <p:cNvSpPr/>
              <p:nvPr/>
            </p:nvSpPr>
            <p:spPr>
              <a:xfrm>
                <a:off x="2209802" y="3733801"/>
                <a:ext cx="304801" cy="381001"/>
              </a:xfrm>
              <a:prstGeom prst="flowChartConnector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 prstMaterial="metal">
                  <a:bevelT w="38100" h="38100" prst="angle"/>
                </a:sp3d>
              </a:bodyPr>
              <a:lstStyle/>
              <a:p>
                <a:pPr algn="ctr"/>
                <a:endParaRPr lang="nl-NL"/>
              </a:p>
            </p:txBody>
          </p:sp>
          <p:sp>
            <p:nvSpPr>
              <p:cNvPr id="73" name="Equal 48">
                <a:extLst>
                  <a:ext uri="{FF2B5EF4-FFF2-40B4-BE49-F238E27FC236}">
                    <a16:creationId xmlns:a16="http://schemas.microsoft.com/office/drawing/2014/main" id="{5DD43398-84FB-40FA-A2CE-A75A6A652784}"/>
                  </a:ext>
                </a:extLst>
              </p:cNvPr>
              <p:cNvSpPr/>
              <p:nvPr/>
            </p:nvSpPr>
            <p:spPr>
              <a:xfrm rot="5400000">
                <a:off x="2933701" y="3771900"/>
                <a:ext cx="342900" cy="419101"/>
              </a:xfrm>
              <a:prstGeom prst="mathEqual">
                <a:avLst>
                  <a:gd name="adj1" fmla="val 23520"/>
                  <a:gd name="adj2" fmla="val 11760"/>
                </a:avLst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 prstMaterial="metal">
                  <a:bevelT w="38100" h="38100" prst="angle"/>
                </a:sp3d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8445340-DC9D-49AA-A99E-F33E21C33AA9}"/>
              </a:ext>
            </a:extLst>
          </p:cNvPr>
          <p:cNvGrpSpPr/>
          <p:nvPr/>
        </p:nvGrpSpPr>
        <p:grpSpPr>
          <a:xfrm>
            <a:off x="2819400" y="4114800"/>
            <a:ext cx="533400" cy="228600"/>
            <a:chOff x="2895600" y="1498313"/>
            <a:chExt cx="609599" cy="266701"/>
          </a:xfrm>
        </p:grpSpPr>
        <p:sp>
          <p:nvSpPr>
            <p:cNvPr id="75" name="Minus 45">
              <a:extLst>
                <a:ext uri="{FF2B5EF4-FFF2-40B4-BE49-F238E27FC236}">
                  <a16:creationId xmlns:a16="http://schemas.microsoft.com/office/drawing/2014/main" id="{C7E52E33-B66D-46F2-B32E-AF96F7A6A2DA}"/>
                </a:ext>
              </a:extLst>
            </p:cNvPr>
            <p:cNvSpPr/>
            <p:nvPr/>
          </p:nvSpPr>
          <p:spPr>
            <a:xfrm>
              <a:off x="2979683" y="1498313"/>
              <a:ext cx="378372" cy="242455"/>
            </a:xfrm>
            <a:prstGeom prst="mathMinus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 prstMaterial="metal">
                <a:bevelT w="38100" h="38100" prst="angle"/>
              </a:sp3d>
            </a:bodyPr>
            <a:lstStyle/>
            <a:p>
              <a:pPr algn="ctr"/>
              <a:endParaRPr lang="nl-NL"/>
            </a:p>
          </p:txBody>
        </p:sp>
        <p:grpSp>
          <p:nvGrpSpPr>
            <p:cNvPr id="76" name="Group 37">
              <a:extLst>
                <a:ext uri="{FF2B5EF4-FFF2-40B4-BE49-F238E27FC236}">
                  <a16:creationId xmlns:a16="http://schemas.microsoft.com/office/drawing/2014/main" id="{BD0C7AE9-07B5-4B95-B598-2531FC5202BA}"/>
                </a:ext>
              </a:extLst>
            </p:cNvPr>
            <p:cNvGrpSpPr/>
            <p:nvPr/>
          </p:nvGrpSpPr>
          <p:grpSpPr>
            <a:xfrm>
              <a:off x="2895600" y="1498314"/>
              <a:ext cx="609599" cy="266700"/>
              <a:chOff x="2209802" y="3733801"/>
              <a:chExt cx="1104899" cy="419100"/>
            </a:xfr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7" name="Flowchart: Connector 76">
                <a:extLst>
                  <a:ext uri="{FF2B5EF4-FFF2-40B4-BE49-F238E27FC236}">
                    <a16:creationId xmlns:a16="http://schemas.microsoft.com/office/drawing/2014/main" id="{1337A829-CB03-4FD6-B45C-75C7815C550B}"/>
                  </a:ext>
                </a:extLst>
              </p:cNvPr>
              <p:cNvSpPr/>
              <p:nvPr/>
            </p:nvSpPr>
            <p:spPr>
              <a:xfrm>
                <a:off x="2209802" y="3733801"/>
                <a:ext cx="304801" cy="381001"/>
              </a:xfrm>
              <a:prstGeom prst="flowChartConnector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 prstMaterial="metal">
                  <a:bevelT w="38100" h="38100" prst="angle"/>
                </a:sp3d>
              </a:bodyPr>
              <a:lstStyle/>
              <a:p>
                <a:pPr algn="ctr"/>
                <a:endParaRPr lang="nl-NL"/>
              </a:p>
            </p:txBody>
          </p:sp>
          <p:sp>
            <p:nvSpPr>
              <p:cNvPr id="78" name="Equal 48">
                <a:extLst>
                  <a:ext uri="{FF2B5EF4-FFF2-40B4-BE49-F238E27FC236}">
                    <a16:creationId xmlns:a16="http://schemas.microsoft.com/office/drawing/2014/main" id="{24880BF9-2A25-4F46-A706-0242642D2492}"/>
                  </a:ext>
                </a:extLst>
              </p:cNvPr>
              <p:cNvSpPr/>
              <p:nvPr/>
            </p:nvSpPr>
            <p:spPr>
              <a:xfrm rot="5400000">
                <a:off x="2933701" y="3771900"/>
                <a:ext cx="342900" cy="419101"/>
              </a:xfrm>
              <a:prstGeom prst="mathEqual">
                <a:avLst>
                  <a:gd name="adj1" fmla="val 23520"/>
                  <a:gd name="adj2" fmla="val 11760"/>
                </a:avLst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 prstMaterial="metal">
                  <a:bevelT w="38100" h="38100" prst="angle"/>
                </a:sp3d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5782</TotalTime>
  <Words>694</Words>
  <Application>Microsoft Office PowerPoint</Application>
  <PresentationFormat>On-screen Show (4:3)</PresentationFormat>
  <Paragraphs>159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新細明體</vt:lpstr>
      <vt:lpstr>SimSun</vt:lpstr>
      <vt:lpstr>Arial</vt:lpstr>
      <vt:lpstr>Calibri</vt:lpstr>
      <vt:lpstr>Courier New</vt:lpstr>
      <vt:lpstr>Engravers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Brigitte</dc:creator>
  <cp:lastModifiedBy>Wouter Schimmel</cp:lastModifiedBy>
  <cp:revision>226</cp:revision>
  <cp:lastPrinted>2018-08-08T13:38:12Z</cp:lastPrinted>
  <dcterms:created xsi:type="dcterms:W3CDTF">2012-10-20T17:56:50Z</dcterms:created>
  <dcterms:modified xsi:type="dcterms:W3CDTF">2020-06-19T09:58:25Z</dcterms:modified>
  <cp:contentStatus/>
</cp:coreProperties>
</file>